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8" r:id="rId2"/>
    <p:sldId id="262" r:id="rId3"/>
    <p:sldId id="259" r:id="rId4"/>
    <p:sldId id="264" r:id="rId5"/>
    <p:sldId id="271" r:id="rId6"/>
    <p:sldId id="274" r:id="rId7"/>
    <p:sldId id="275" r:id="rId8"/>
    <p:sldId id="276" r:id="rId9"/>
    <p:sldId id="272" r:id="rId10"/>
    <p:sldId id="281" r:id="rId11"/>
    <p:sldId id="273" r:id="rId12"/>
    <p:sldId id="278" r:id="rId13"/>
    <p:sldId id="279" r:id="rId14"/>
    <p:sldId id="280" r:id="rId15"/>
    <p:sldId id="282" r:id="rId16"/>
    <p:sldId id="283" r:id="rId17"/>
    <p:sldId id="284" r:id="rId18"/>
    <p:sldId id="285" r:id="rId19"/>
    <p:sldId id="286" r:id="rId20"/>
    <p:sldId id="261"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FB9"/>
    <a:srgbClr val="CE271E"/>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2336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71669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0D92-00F4-4806-AECA-0DF557E07D90}"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365F4-72DE-4074-8AF0-EC13F7A882AF}" type="slidenum">
              <a:rPr lang="en-US" smtClean="0"/>
              <a:t>‹#›</a:t>
            </a:fld>
            <a:endParaRPr lang="en-US"/>
          </a:p>
        </p:txBody>
      </p:sp>
    </p:spTree>
    <p:extLst>
      <p:ext uri="{BB962C8B-B14F-4D97-AF65-F5344CB8AC3E}">
        <p14:creationId xmlns:p14="http://schemas.microsoft.com/office/powerpoint/2010/main" val="2200504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8D4DCA-0C17-41AE-A2CD-0BE22FE9CEE7}"/>
              </a:ext>
            </a:extLst>
          </p:cNvPr>
          <p:cNvSpPr txBox="1"/>
          <p:nvPr userDrawn="1"/>
        </p:nvSpPr>
        <p:spPr>
          <a:xfrm>
            <a:off x="968989" y="1460311"/>
            <a:ext cx="2142699" cy="707886"/>
          </a:xfrm>
          <a:prstGeom prst="rect">
            <a:avLst/>
          </a:prstGeom>
          <a:noFill/>
        </p:spPr>
        <p:txBody>
          <a:bodyPr wrap="square" rtlCol="0">
            <a:spAutoFit/>
          </a:bodyPr>
          <a:lstStyle/>
          <a:p>
            <a:r>
              <a:rPr lang="en-US" sz="4000">
                <a:solidFill>
                  <a:schemeClr val="bg1"/>
                </a:solidFill>
              </a:rPr>
              <a:t>Welcome</a:t>
            </a:r>
          </a:p>
        </p:txBody>
      </p:sp>
    </p:spTree>
    <p:extLst>
      <p:ext uri="{BB962C8B-B14F-4D97-AF65-F5344CB8AC3E}">
        <p14:creationId xmlns:p14="http://schemas.microsoft.com/office/powerpoint/2010/main" val="1721227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B1AACA-CAD9-468F-B4F7-42533FA516F7}"/>
              </a:ext>
            </a:extLst>
          </p:cNvPr>
          <p:cNvSpPr>
            <a:spLocks noGrp="1"/>
          </p:cNvSpPr>
          <p:nvPr>
            <p:ph type="pic" idx="1"/>
          </p:nvPr>
        </p:nvSpPr>
        <p:spPr>
          <a:xfrm>
            <a:off x="5183188" y="1178328"/>
            <a:ext cx="6172200" cy="4682722"/>
          </a:xfrm>
        </p:spPr>
        <p:txBody>
          <a:bodyPr/>
          <a:lstStyle>
            <a:lvl1pPr marL="0" indent="0">
              <a:buNone/>
              <a:defRPr sz="3200">
                <a:solidFill>
                  <a:schemeClr val="tx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a:extLst>
              <a:ext uri="{FF2B5EF4-FFF2-40B4-BE49-F238E27FC236}">
                <a16:creationId xmlns:a16="http://schemas.microsoft.com/office/drawing/2014/main" id="{28FB44DD-9434-4CEF-A939-72126A2BF461}"/>
              </a:ext>
            </a:extLst>
          </p:cNvPr>
          <p:cNvSpPr>
            <a:spLocks noGrp="1"/>
          </p:cNvSpPr>
          <p:nvPr>
            <p:ph type="title"/>
          </p:nvPr>
        </p:nvSpPr>
        <p:spPr>
          <a:xfrm>
            <a:off x="839788" y="457200"/>
            <a:ext cx="3932237" cy="1170533"/>
          </a:xfrm>
        </p:spPr>
        <p:txBody>
          <a:bodyPr anchor="b"/>
          <a:lstStyle>
            <a:lvl1pPr>
              <a:defRPr sz="3200" b="1">
                <a:solidFill>
                  <a:schemeClr val="tx1">
                    <a:lumMod val="85000"/>
                    <a:lumOff val="15000"/>
                  </a:schemeClr>
                </a:solidFill>
              </a:defRPr>
            </a:lvl1pPr>
          </a:lstStyle>
          <a:p>
            <a:r>
              <a:rPr lang="en-US"/>
              <a:t>Click to edit Master title style</a:t>
            </a:r>
          </a:p>
        </p:txBody>
      </p:sp>
      <p:sp>
        <p:nvSpPr>
          <p:cNvPr id="13" name="Text Placeholder 3">
            <a:extLst>
              <a:ext uri="{FF2B5EF4-FFF2-40B4-BE49-F238E27FC236}">
                <a16:creationId xmlns:a16="http://schemas.microsoft.com/office/drawing/2014/main" id="{F778C889-C97E-4848-BE41-83C1C9E57983}"/>
              </a:ext>
            </a:extLst>
          </p:cNvPr>
          <p:cNvSpPr>
            <a:spLocks noGrp="1"/>
          </p:cNvSpPr>
          <p:nvPr>
            <p:ph type="body" sz="half" idx="2"/>
          </p:nvPr>
        </p:nvSpPr>
        <p:spPr>
          <a:xfrm>
            <a:off x="839788" y="1627733"/>
            <a:ext cx="3932237" cy="4241255"/>
          </a:xfrm>
        </p:spPr>
        <p:txBody>
          <a:bodyPr>
            <a:normAutofit/>
          </a:bodyPr>
          <a:lstStyle>
            <a:lvl1pPr marL="0" indent="0">
              <a:buNone/>
              <a:defRPr sz="18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6238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6706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grpSp>
        <p:nvGrpSpPr>
          <p:cNvPr id="8" name="Group 7">
            <a:extLst>
              <a:ext uri="{FF2B5EF4-FFF2-40B4-BE49-F238E27FC236}">
                <a16:creationId xmlns:a16="http://schemas.microsoft.com/office/drawing/2014/main" id="{F4273D1A-14B4-5EAB-C29D-B63ED31158F0}"/>
              </a:ext>
            </a:extLst>
          </p:cNvPr>
          <p:cNvGrpSpPr/>
          <p:nvPr userDrawn="1"/>
        </p:nvGrpSpPr>
        <p:grpSpPr>
          <a:xfrm>
            <a:off x="11160929" y="274661"/>
            <a:ext cx="781798" cy="179244"/>
            <a:chOff x="10371597" y="3126630"/>
            <a:chExt cx="781798" cy="179244"/>
          </a:xfrm>
        </p:grpSpPr>
        <p:sp>
          <p:nvSpPr>
            <p:cNvPr id="9" name="Oval 8">
              <a:extLst>
                <a:ext uri="{FF2B5EF4-FFF2-40B4-BE49-F238E27FC236}">
                  <a16:creationId xmlns:a16="http://schemas.microsoft.com/office/drawing/2014/main" id="{CBE52924-3020-9034-B8B3-56C587C830E3}"/>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EC2FC4B-58CF-EBBC-8A7C-97A025421349}"/>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DE591D-326E-AC60-2918-C343A493E05F}"/>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1331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43892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4380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00612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804085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5075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0105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40D92-00F4-4806-AECA-0DF557E07D90}" type="datetimeFigureOut">
              <a:rPr lang="en-US" smtClean="0"/>
              <a:t>5/7/2024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6365F4-72DE-4074-8AF0-EC13F7A882AF}" type="slidenum">
              <a:rPr lang="en-US" smtClean="0"/>
              <a:t>‹#›</a:t>
            </a:fld>
            <a:endParaRPr lang="en-US"/>
          </a:p>
        </p:txBody>
      </p:sp>
      <p:grpSp>
        <p:nvGrpSpPr>
          <p:cNvPr id="7" name="Group 6">
            <a:extLst>
              <a:ext uri="{FF2B5EF4-FFF2-40B4-BE49-F238E27FC236}">
                <a16:creationId xmlns:a16="http://schemas.microsoft.com/office/drawing/2014/main" id="{9B66B4D2-CA62-880E-B488-852D99D061E8}"/>
              </a:ext>
            </a:extLst>
          </p:cNvPr>
          <p:cNvGrpSpPr/>
          <p:nvPr userDrawn="1"/>
        </p:nvGrpSpPr>
        <p:grpSpPr>
          <a:xfrm>
            <a:off x="11235999" y="136525"/>
            <a:ext cx="781798" cy="179244"/>
            <a:chOff x="10371597" y="3126630"/>
            <a:chExt cx="781798" cy="179244"/>
          </a:xfrm>
        </p:grpSpPr>
        <p:sp>
          <p:nvSpPr>
            <p:cNvPr id="8" name="Oval 7">
              <a:extLst>
                <a:ext uri="{FF2B5EF4-FFF2-40B4-BE49-F238E27FC236}">
                  <a16:creationId xmlns:a16="http://schemas.microsoft.com/office/drawing/2014/main" id="{83518112-B5F5-9673-66A0-B7B1CFC3EDF8}"/>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3B9719-AC72-EFF0-2C23-8BD18DD80320}"/>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2FA409-6F9F-F15F-E422-06D404815095}"/>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963643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6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square and rectangle">
            <a:extLst>
              <a:ext uri="{FF2B5EF4-FFF2-40B4-BE49-F238E27FC236}">
                <a16:creationId xmlns:a16="http://schemas.microsoft.com/office/drawing/2014/main" id="{8389AD8B-9FD8-9DA1-1C42-11100DFBB33A}"/>
              </a:ext>
            </a:extLst>
          </p:cNvPr>
          <p:cNvPicPr>
            <a:picLocks noChangeAspect="1"/>
          </p:cNvPicPr>
          <p:nvPr/>
        </p:nvPicPr>
        <p:blipFill rotWithShape="1">
          <a:blip r:embed="rId2"/>
          <a:srcRect t="9167" b="9311"/>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94DCDFE-3A54-4431-8771-A5806F389CFC}"/>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lnSpc>
                <a:spcPct val="90000"/>
              </a:lnSpc>
              <a:spcBef>
                <a:spcPct val="0"/>
              </a:spcBef>
              <a:spcAft>
                <a:spcPts val="600"/>
              </a:spcAft>
            </a:pPr>
            <a:r>
              <a:rPr lang="en-US" altLang="ko-KR" sz="5200" dirty="0">
                <a:solidFill>
                  <a:schemeClr val="accent4">
                    <a:lumMod val="60000"/>
                    <a:lumOff val="40000"/>
                  </a:schemeClr>
                </a:solidFill>
                <a:latin typeface="+mj-lt"/>
                <a:ea typeface="+mj-ea"/>
                <a:cs typeface="+mj-cs"/>
              </a:rPr>
              <a:t>SOLID</a:t>
            </a:r>
          </a:p>
          <a:p>
            <a:pPr algn="ctr" defTabSz="914400">
              <a:lnSpc>
                <a:spcPct val="90000"/>
              </a:lnSpc>
              <a:spcBef>
                <a:spcPct val="0"/>
              </a:spcBef>
              <a:spcAft>
                <a:spcPts val="600"/>
              </a:spcAft>
            </a:pPr>
            <a:r>
              <a:rPr lang="en-US" altLang="ko-KR" sz="5200" dirty="0">
                <a:solidFill>
                  <a:schemeClr val="accent4">
                    <a:lumMod val="60000"/>
                    <a:lumOff val="40000"/>
                  </a:schemeClr>
                </a:solidFill>
                <a:latin typeface="+mj-lt"/>
                <a:ea typeface="+mj-ea"/>
                <a:cs typeface="+mj-cs"/>
              </a:rPr>
              <a:t>Principles</a:t>
            </a:r>
            <a:r>
              <a:rPr lang="en-US" altLang="ko-KR" sz="5200" b="1" dirty="0">
                <a:solidFill>
                  <a:srgbClr val="FFFFFF"/>
                </a:solidFill>
                <a:latin typeface="+mj-lt"/>
                <a:ea typeface="+mj-ea"/>
                <a:cs typeface="+mj-cs"/>
              </a:rPr>
              <a:t> </a:t>
            </a:r>
          </a:p>
        </p:txBody>
      </p:sp>
      <p:sp>
        <p:nvSpPr>
          <p:cNvPr id="3" name="TextBox 2">
            <a:extLst>
              <a:ext uri="{FF2B5EF4-FFF2-40B4-BE49-F238E27FC236}">
                <a16:creationId xmlns:a16="http://schemas.microsoft.com/office/drawing/2014/main" id="{4B789FE3-9A0F-4715-893D-1F2B301E80A9}"/>
              </a:ext>
            </a:extLst>
          </p:cNvPr>
          <p:cNvSpPr txBox="1"/>
          <p:nvPr/>
        </p:nvSpPr>
        <p:spPr>
          <a:xfrm>
            <a:off x="1100051" y="4072043"/>
            <a:ext cx="10058400"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p>
            <a:pPr algn="ctr" defTabSz="914400">
              <a:lnSpc>
                <a:spcPct val="90000"/>
              </a:lnSpc>
              <a:spcBef>
                <a:spcPts val="1000"/>
              </a:spcBef>
              <a:spcAft>
                <a:spcPts val="600"/>
              </a:spcAft>
            </a:pPr>
            <a:r>
              <a:rPr lang="en-US" altLang="ko-KR" sz="2400">
                <a:solidFill>
                  <a:srgbClr val="FFFFFF"/>
                </a:solidFill>
              </a:rPr>
              <a:t>By Rahul Timbaliya</a:t>
            </a:r>
          </a:p>
        </p:txBody>
      </p:sp>
      <p:pic>
        <p:nvPicPr>
          <p:cNvPr id="12" name="Picture 11" descr="A red logo on a black background&#10;&#10;Description automatically generated">
            <a:extLst>
              <a:ext uri="{FF2B5EF4-FFF2-40B4-BE49-F238E27FC236}">
                <a16:creationId xmlns:a16="http://schemas.microsoft.com/office/drawing/2014/main" id="{75BCB105-B44C-7401-9295-C397F4CDB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883" y="5694543"/>
            <a:ext cx="1496069" cy="1468071"/>
          </a:xfrm>
          <a:prstGeom prst="rect">
            <a:avLst/>
          </a:prstGeom>
        </p:spPr>
      </p:pic>
    </p:spTree>
    <p:extLst>
      <p:ext uri="{BB962C8B-B14F-4D97-AF65-F5344CB8AC3E}">
        <p14:creationId xmlns:p14="http://schemas.microsoft.com/office/powerpoint/2010/main" val="4159872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dirty="0"/>
              <a:t>Open/Close Principle</a:t>
            </a:r>
          </a:p>
        </p:txBody>
      </p:sp>
      <p:sp>
        <p:nvSpPr>
          <p:cNvPr id="68" name="Rectangle: Rounded Corners 6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E5AED743-4F59-53AB-51D8-F63824204367}"/>
              </a:ext>
            </a:extLst>
          </p:cNvPr>
          <p:cNvSpPr txBox="1"/>
          <p:nvPr/>
        </p:nvSpPr>
        <p:spPr>
          <a:xfrm>
            <a:off x="3808521" y="1211406"/>
            <a:ext cx="4660776" cy="646331"/>
          </a:xfrm>
          <a:prstGeom prst="rect">
            <a:avLst/>
          </a:prstGeom>
          <a:noFill/>
        </p:spPr>
        <p:txBody>
          <a:bodyPr wrap="square" rtlCol="0">
            <a:spAutoFit/>
          </a:bodyPr>
          <a:lstStyle/>
          <a:p>
            <a:pPr algn="ctr"/>
            <a:r>
              <a:rPr lang="en-US" sz="3600" dirty="0"/>
              <a:t>Example</a:t>
            </a:r>
            <a:endParaRPr lang="en-IN" sz="3600" dirty="0"/>
          </a:p>
        </p:txBody>
      </p:sp>
      <p:pic>
        <p:nvPicPr>
          <p:cNvPr id="8" name="Content Placeholder 7" descr="A screenshot of a computer&#10;&#10;Description automatically generated">
            <a:extLst>
              <a:ext uri="{FF2B5EF4-FFF2-40B4-BE49-F238E27FC236}">
                <a16:creationId xmlns:a16="http://schemas.microsoft.com/office/drawing/2014/main" id="{183F7B43-1573-64AB-97F3-3B5DE3EA64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5535" y="2024068"/>
            <a:ext cx="9199984" cy="4612259"/>
          </a:xfrm>
        </p:spPr>
      </p:pic>
      <p:pic>
        <p:nvPicPr>
          <p:cNvPr id="9" name="Picture 8" descr="A red logo on a black background&#10;&#10;Description automatically generated">
            <a:extLst>
              <a:ext uri="{FF2B5EF4-FFF2-40B4-BE49-F238E27FC236}">
                <a16:creationId xmlns:a16="http://schemas.microsoft.com/office/drawing/2014/main" id="{43FA1942-1C71-A9E8-E696-6DEAAABC4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2090503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556325" y="640080"/>
            <a:ext cx="3429000" cy="1719072"/>
          </a:xfrm>
        </p:spPr>
        <p:txBody>
          <a:bodyPr anchor="b">
            <a:normAutofit/>
          </a:bodyPr>
          <a:lstStyle/>
          <a:p>
            <a:r>
              <a:rPr lang="en-US" sz="3800" b="1" dirty="0"/>
              <a:t>Lisko Substitution Principle</a:t>
            </a:r>
          </a:p>
        </p:txBody>
      </p:sp>
      <p:sp>
        <p:nvSpPr>
          <p:cNvPr id="5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30269F-C0B0-4C0F-A3ED-86D4C590DE69}"/>
              </a:ext>
            </a:extLst>
          </p:cNvPr>
          <p:cNvSpPr>
            <a:spLocks noGrp="1"/>
          </p:cNvSpPr>
          <p:nvPr>
            <p:ph idx="1"/>
          </p:nvPr>
        </p:nvSpPr>
        <p:spPr>
          <a:xfrm>
            <a:off x="142875" y="2807208"/>
            <a:ext cx="5586806" cy="3410712"/>
          </a:xfrm>
        </p:spPr>
        <p:txBody>
          <a:bodyPr anchor="t">
            <a:normAutofit/>
          </a:bodyPr>
          <a:lstStyle/>
          <a:p>
            <a:r>
              <a:rPr lang="en-US" sz="1400" b="1" dirty="0"/>
              <a:t>Definition: </a:t>
            </a:r>
            <a:r>
              <a:rPr lang="en-US" sz="1400" dirty="0"/>
              <a:t>The Liskov Substitution Principle states that objects of a superclass should be replaceable with objects of its subclasses without affecting the correctness of the program. In other words, subclasses should be able to substitute their base class without changing the behavior expected by clients</a:t>
            </a:r>
            <a:endParaRPr lang="en-US" sz="1800" dirty="0"/>
          </a:p>
          <a:p>
            <a:r>
              <a:rPr lang="en-US" sz="1400" b="1" dirty="0"/>
              <a:t>Importance:</a:t>
            </a:r>
          </a:p>
          <a:p>
            <a:pPr lvl="1"/>
            <a:r>
              <a:rPr lang="en-US" sz="1500" dirty="0"/>
              <a:t>Ensures interoperability: Clients should be able to use objects of subclasses interchangeably with objects of the superclass without encountering unexpected behavior.</a:t>
            </a:r>
          </a:p>
          <a:p>
            <a:pPr lvl="1"/>
            <a:r>
              <a:rPr lang="en-US" sz="1400" dirty="0"/>
              <a:t>Promotes polymorphism: By adhering to LSP, developers can leverage polymorphism to write more flexible and maintainable code.</a:t>
            </a:r>
          </a:p>
          <a:p>
            <a:pPr marL="457200" lvl="1" indent="0">
              <a:buNone/>
            </a:pPr>
            <a:endParaRPr lang="en-US" sz="1500" dirty="0"/>
          </a:p>
          <a:p>
            <a:endParaRPr lang="en-US" sz="1300" dirty="0"/>
          </a:p>
          <a:p>
            <a:endParaRPr lang="en-US" sz="1000" dirty="0"/>
          </a:p>
        </p:txBody>
      </p:sp>
      <p:pic>
        <p:nvPicPr>
          <p:cNvPr id="6" name="Picture 5" descr="A cartoon of a robot&#10;&#10;Description automatically generated">
            <a:extLst>
              <a:ext uri="{FF2B5EF4-FFF2-40B4-BE49-F238E27FC236}">
                <a16:creationId xmlns:a16="http://schemas.microsoft.com/office/drawing/2014/main" id="{E99747A7-4065-3AE4-C7FD-2D548F765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106" y="595293"/>
            <a:ext cx="6295469" cy="5667414"/>
          </a:xfrm>
          <a:prstGeom prst="rect">
            <a:avLst/>
          </a:prstGeom>
        </p:spPr>
      </p:pic>
      <p:pic>
        <p:nvPicPr>
          <p:cNvPr id="4" name="Picture 3" descr="A red logo on a black background&#10;&#10;Description automatically generated">
            <a:extLst>
              <a:ext uri="{FF2B5EF4-FFF2-40B4-BE49-F238E27FC236}">
                <a16:creationId xmlns:a16="http://schemas.microsoft.com/office/drawing/2014/main" id="{5DA01270-903C-8104-1C2B-BC9FBFA13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10647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Violating </a:t>
            </a:r>
            <a:br>
              <a:rPr lang="en-US" sz="4800" b="1" kern="1200" dirty="0">
                <a:solidFill>
                  <a:schemeClr val="tx1"/>
                </a:solidFill>
                <a:latin typeface="+mj-lt"/>
                <a:ea typeface="+mj-ea"/>
                <a:cs typeface="+mj-cs"/>
              </a:rPr>
            </a:br>
            <a:r>
              <a:rPr lang="en-US" sz="4800" b="1" dirty="0"/>
              <a:t>Lisko Substitution Principle</a:t>
            </a:r>
            <a:endParaRPr lang="en-US" sz="4800" b="1" kern="1200" dirty="0">
              <a:solidFill>
                <a:schemeClr val="tx1"/>
              </a:solidFill>
              <a:latin typeface="+mj-lt"/>
              <a:ea typeface="+mj-ea"/>
              <a:cs typeface="+mj-cs"/>
            </a:endParaRP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9" name="Content Placeholder 18" descr="A screenshot of a computer&#10;&#10;Description automatically generated">
            <a:extLst>
              <a:ext uri="{FF2B5EF4-FFF2-40B4-BE49-F238E27FC236}">
                <a16:creationId xmlns:a16="http://schemas.microsoft.com/office/drawing/2014/main" id="{711140FD-BC19-D01D-72BD-72449DF0B6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2316" y="133232"/>
            <a:ext cx="2952484" cy="6591536"/>
          </a:xfrm>
        </p:spPr>
      </p:pic>
      <p:pic>
        <p:nvPicPr>
          <p:cNvPr id="21" name="Picture 20" descr="A computer screen shot of a program&#10;&#10;Description automatically generated">
            <a:extLst>
              <a:ext uri="{FF2B5EF4-FFF2-40B4-BE49-F238E27FC236}">
                <a16:creationId xmlns:a16="http://schemas.microsoft.com/office/drawing/2014/main" id="{2CEDD676-2DC9-9D70-C312-959869CA5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3894" y="1589566"/>
            <a:ext cx="3591925" cy="2975642"/>
          </a:xfrm>
          <a:prstGeom prst="rect">
            <a:avLst/>
          </a:prstGeom>
        </p:spPr>
      </p:pic>
      <p:pic>
        <p:nvPicPr>
          <p:cNvPr id="3" name="Picture 2" descr="A red logo on a black background&#10;&#10;Description automatically generated">
            <a:extLst>
              <a:ext uri="{FF2B5EF4-FFF2-40B4-BE49-F238E27FC236}">
                <a16:creationId xmlns:a16="http://schemas.microsoft.com/office/drawing/2014/main" id="{1E3670AE-B13F-E051-0940-C5B74B376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3933513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B4059D9B-2E55-47FE-A188-0F9BD734E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9" name="Rectangle 88">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b="1" dirty="0"/>
              <a:t> Lisko Substitution Principle</a:t>
            </a:r>
          </a:p>
        </p:txBody>
      </p:sp>
      <p:pic>
        <p:nvPicPr>
          <p:cNvPr id="9" name="Picture 8" descr="A screenshot of a computer program&#10;&#10;Description automatically generated">
            <a:extLst>
              <a:ext uri="{FF2B5EF4-FFF2-40B4-BE49-F238E27FC236}">
                <a16:creationId xmlns:a16="http://schemas.microsoft.com/office/drawing/2014/main" id="{42A4F22E-CA16-12C1-C26B-BB3364A5A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82" y="1408720"/>
            <a:ext cx="4049270" cy="4898482"/>
          </a:xfrm>
          <a:prstGeom prst="rect">
            <a:avLst/>
          </a:prstGeom>
          <a:effectLst>
            <a:outerShdw blurRad="508000" dist="101600" dir="5400000" algn="tl" rotWithShape="0">
              <a:prstClr val="black">
                <a:alpha val="10000"/>
              </a:prstClr>
            </a:outerShdw>
          </a:effectLst>
        </p:spPr>
      </p:pic>
      <p:pic>
        <p:nvPicPr>
          <p:cNvPr id="7" name="Content Placeholder 6" descr="A screenshot of a computer program&#10;&#10;Description automatically generated">
            <a:extLst>
              <a:ext uri="{FF2B5EF4-FFF2-40B4-BE49-F238E27FC236}">
                <a16:creationId xmlns:a16="http://schemas.microsoft.com/office/drawing/2014/main" id="{5176A1EF-2D70-1ACF-EA0D-A6443245A9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3329" y="1404644"/>
            <a:ext cx="3019200" cy="2652226"/>
          </a:xfrm>
          <a:prstGeom prst="rect">
            <a:avLst/>
          </a:prstGeom>
        </p:spPr>
      </p:pic>
      <p:pic>
        <p:nvPicPr>
          <p:cNvPr id="11" name="Picture 10" descr="A computer screen shot of a program code&#10;&#10;Description automatically generated">
            <a:extLst>
              <a:ext uri="{FF2B5EF4-FFF2-40B4-BE49-F238E27FC236}">
                <a16:creationId xmlns:a16="http://schemas.microsoft.com/office/drawing/2014/main" id="{8C4BBFB4-725E-7548-1E22-21C104777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794" y="4245430"/>
            <a:ext cx="3072271" cy="2061772"/>
          </a:xfrm>
          <a:prstGeom prst="rect">
            <a:avLst/>
          </a:prstGeom>
          <a:effectLst>
            <a:outerShdw blurRad="508000" dist="101600" dir="5400000" algn="tl" rotWithShape="0">
              <a:prstClr val="black">
                <a:alpha val="10000"/>
              </a:prstClr>
            </a:outerShdw>
          </a:effectLst>
        </p:spPr>
      </p:pic>
      <p:pic>
        <p:nvPicPr>
          <p:cNvPr id="21" name="Picture 20">
            <a:extLst>
              <a:ext uri="{FF2B5EF4-FFF2-40B4-BE49-F238E27FC236}">
                <a16:creationId xmlns:a16="http://schemas.microsoft.com/office/drawing/2014/main" id="{55AB0E0C-5023-E20F-A48F-89D4D64C5ECB}"/>
              </a:ext>
            </a:extLst>
          </p:cNvPr>
          <p:cNvPicPr>
            <a:picLocks noChangeAspect="1"/>
          </p:cNvPicPr>
          <p:nvPr/>
        </p:nvPicPr>
        <p:blipFill>
          <a:blip r:embed="rId5"/>
          <a:stretch>
            <a:fillRect/>
          </a:stretch>
        </p:blipFill>
        <p:spPr>
          <a:xfrm>
            <a:off x="7929336" y="2501203"/>
            <a:ext cx="3965764" cy="1855593"/>
          </a:xfrm>
          <a:prstGeom prst="rect">
            <a:avLst/>
          </a:prstGeom>
          <a:ln w="190500">
            <a:solidFill>
              <a:srgbClr val="A3AFB9"/>
            </a:solidFill>
            <a:miter lim="800000"/>
          </a:ln>
        </p:spPr>
      </p:pic>
      <p:pic>
        <p:nvPicPr>
          <p:cNvPr id="3" name="Picture 2" descr="A red logo on a black background&#10;&#10;Description automatically generated">
            <a:extLst>
              <a:ext uri="{FF2B5EF4-FFF2-40B4-BE49-F238E27FC236}">
                <a16:creationId xmlns:a16="http://schemas.microsoft.com/office/drawing/2014/main" id="{498244BD-267A-B6BC-C7DA-2ECED3B86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2494970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556325" y="640080"/>
            <a:ext cx="3429000" cy="1719072"/>
          </a:xfrm>
        </p:spPr>
        <p:txBody>
          <a:bodyPr anchor="b">
            <a:normAutofit/>
          </a:bodyPr>
          <a:lstStyle/>
          <a:p>
            <a:r>
              <a:rPr lang="en-US" sz="3800" b="1" dirty="0"/>
              <a:t>Interface Segregation Principle</a:t>
            </a:r>
          </a:p>
        </p:txBody>
      </p:sp>
      <p:sp>
        <p:nvSpPr>
          <p:cNvPr id="5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30269F-C0B0-4C0F-A3ED-86D4C590DE69}"/>
              </a:ext>
            </a:extLst>
          </p:cNvPr>
          <p:cNvSpPr>
            <a:spLocks noGrp="1"/>
          </p:cNvSpPr>
          <p:nvPr>
            <p:ph idx="1"/>
          </p:nvPr>
        </p:nvSpPr>
        <p:spPr>
          <a:xfrm>
            <a:off x="142875" y="2807208"/>
            <a:ext cx="4609918" cy="3410712"/>
          </a:xfrm>
        </p:spPr>
        <p:txBody>
          <a:bodyPr anchor="t">
            <a:normAutofit/>
          </a:bodyPr>
          <a:lstStyle/>
          <a:p>
            <a:r>
              <a:rPr lang="en-US" sz="1400" b="1" dirty="0"/>
              <a:t>Definition</a:t>
            </a:r>
            <a:r>
              <a:rPr lang="en-US" sz="1400" dirty="0"/>
              <a:t>: The Interface Segregation Principle states that clients should not be forced to depend on interfaces they do not use. In other words, interfaces should be tailored to the specific needs of clients to avoid unnecessary dependencies.</a:t>
            </a:r>
          </a:p>
          <a:p>
            <a:r>
              <a:rPr lang="en-US" sz="1400" b="1" dirty="0"/>
              <a:t>Importance:</a:t>
            </a:r>
          </a:p>
          <a:p>
            <a:pPr lvl="1"/>
            <a:r>
              <a:rPr lang="en-US" sz="1500" dirty="0"/>
              <a:t>Ensures interoperability: Clients should be able to use objects of subclasses interchangeably with objects of the superclass without encountering unexpected behavior.</a:t>
            </a:r>
          </a:p>
          <a:p>
            <a:pPr lvl="1"/>
            <a:r>
              <a:rPr lang="en-US" sz="1400" dirty="0"/>
              <a:t>Promotes polymorphism: By adhering to LSP, developers can leverage polymorphism to write more flexible and maintainable code.</a:t>
            </a:r>
          </a:p>
          <a:p>
            <a:pPr marL="457200" lvl="1" indent="0">
              <a:buNone/>
            </a:pPr>
            <a:endParaRPr lang="en-US" sz="1500" dirty="0"/>
          </a:p>
          <a:p>
            <a:endParaRPr lang="en-US" sz="1300" dirty="0"/>
          </a:p>
          <a:p>
            <a:endParaRPr lang="en-US" sz="1000" dirty="0"/>
          </a:p>
        </p:txBody>
      </p:sp>
      <p:pic>
        <p:nvPicPr>
          <p:cNvPr id="5" name="Picture 4" descr="A comparison of a robot with a blackboard&#10;&#10;Description automatically generated">
            <a:extLst>
              <a:ext uri="{FF2B5EF4-FFF2-40B4-BE49-F238E27FC236}">
                <a16:creationId xmlns:a16="http://schemas.microsoft.com/office/drawing/2014/main" id="{07842D5F-6968-C485-6845-55F092F3A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894" y="1499616"/>
            <a:ext cx="7490228" cy="4030824"/>
          </a:xfrm>
          <a:prstGeom prst="rect">
            <a:avLst/>
          </a:prstGeom>
        </p:spPr>
      </p:pic>
      <p:pic>
        <p:nvPicPr>
          <p:cNvPr id="7" name="Picture 6" descr="A red logo on a black background&#10;&#10;Description automatically generated">
            <a:extLst>
              <a:ext uri="{FF2B5EF4-FFF2-40B4-BE49-F238E27FC236}">
                <a16:creationId xmlns:a16="http://schemas.microsoft.com/office/drawing/2014/main" id="{E9EE412D-286D-BB3C-098E-D75009461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381660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Violating </a:t>
            </a:r>
            <a:br>
              <a:rPr lang="en-US" sz="4800" b="1" kern="1200" dirty="0">
                <a:solidFill>
                  <a:schemeClr val="tx1"/>
                </a:solidFill>
                <a:latin typeface="+mj-lt"/>
                <a:ea typeface="+mj-ea"/>
                <a:cs typeface="+mj-cs"/>
              </a:rPr>
            </a:br>
            <a:r>
              <a:rPr lang="en-US" sz="4800" b="1" dirty="0"/>
              <a:t>Interface Segregation Principle</a:t>
            </a:r>
            <a:endParaRPr lang="en-US" sz="4800" b="1" kern="1200" dirty="0">
              <a:solidFill>
                <a:schemeClr val="tx1"/>
              </a:solidFill>
              <a:latin typeface="+mj-lt"/>
              <a:ea typeface="+mj-ea"/>
              <a:cs typeface="+mj-cs"/>
            </a:endParaRP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red logo on a black background&#10;&#10;Description automatically generated">
            <a:extLst>
              <a:ext uri="{FF2B5EF4-FFF2-40B4-BE49-F238E27FC236}">
                <a16:creationId xmlns:a16="http://schemas.microsoft.com/office/drawing/2014/main" id="{1E3670AE-B13F-E051-0940-C5B74B376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pic>
        <p:nvPicPr>
          <p:cNvPr id="7" name="Content Placeholder 6" descr="A screenshot of a computer program&#10;&#10;Description automatically generated">
            <a:extLst>
              <a:ext uri="{FF2B5EF4-FFF2-40B4-BE49-F238E27FC236}">
                <a16:creationId xmlns:a16="http://schemas.microsoft.com/office/drawing/2014/main" id="{6B309C44-3FD0-8692-B496-202010E2A0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62057" y="4412299"/>
            <a:ext cx="2329647" cy="2156368"/>
          </a:xfrm>
        </p:spPr>
      </p:pic>
      <p:pic>
        <p:nvPicPr>
          <p:cNvPr id="9" name="Picture 8" descr="A screenshot of a computer program&#10;&#10;Description automatically generated">
            <a:extLst>
              <a:ext uri="{FF2B5EF4-FFF2-40B4-BE49-F238E27FC236}">
                <a16:creationId xmlns:a16="http://schemas.microsoft.com/office/drawing/2014/main" id="{F7FAF5B3-4376-2ED8-E85F-B1074BB23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925" y="154813"/>
            <a:ext cx="2798150" cy="4171684"/>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E3A7CAED-08BB-DF68-55FF-2810AFD87E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2576" y="122183"/>
            <a:ext cx="2841923" cy="4236944"/>
          </a:xfrm>
          <a:prstGeom prst="rect">
            <a:avLst/>
          </a:prstGeom>
        </p:spPr>
      </p:pic>
    </p:spTree>
    <p:extLst>
      <p:ext uri="{BB962C8B-B14F-4D97-AF65-F5344CB8AC3E}">
        <p14:creationId xmlns:p14="http://schemas.microsoft.com/office/powerpoint/2010/main" val="4017850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dirty="0"/>
              <a:t>Interface Segregation Principle</a:t>
            </a:r>
          </a:p>
        </p:txBody>
      </p:sp>
      <p:sp>
        <p:nvSpPr>
          <p:cNvPr id="68" name="Rectangle: Rounded Corners 6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E5AED743-4F59-53AB-51D8-F63824204367}"/>
              </a:ext>
            </a:extLst>
          </p:cNvPr>
          <p:cNvSpPr txBox="1"/>
          <p:nvPr/>
        </p:nvSpPr>
        <p:spPr>
          <a:xfrm>
            <a:off x="3808521" y="1211406"/>
            <a:ext cx="4660776" cy="646331"/>
          </a:xfrm>
          <a:prstGeom prst="rect">
            <a:avLst/>
          </a:prstGeom>
          <a:noFill/>
        </p:spPr>
        <p:txBody>
          <a:bodyPr wrap="square" rtlCol="0">
            <a:spAutoFit/>
          </a:bodyPr>
          <a:lstStyle/>
          <a:p>
            <a:pPr algn="ctr"/>
            <a:r>
              <a:rPr lang="en-US" sz="3600" dirty="0"/>
              <a:t>Example</a:t>
            </a:r>
            <a:endParaRPr lang="en-IN" sz="3600" dirty="0"/>
          </a:p>
        </p:txBody>
      </p:sp>
      <p:pic>
        <p:nvPicPr>
          <p:cNvPr id="4" name="Picture 3" descr="A red logo on a black background&#10;&#10;Description automatically generated">
            <a:extLst>
              <a:ext uri="{FF2B5EF4-FFF2-40B4-BE49-F238E27FC236}">
                <a16:creationId xmlns:a16="http://schemas.microsoft.com/office/drawing/2014/main" id="{67BFD82B-19CF-40C4-A46A-F31B86BAA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1461" y="5874166"/>
            <a:ext cx="1305445" cy="1281014"/>
          </a:xfrm>
          <a:prstGeom prst="rect">
            <a:avLst/>
          </a:prstGeom>
        </p:spPr>
      </p:pic>
      <p:pic>
        <p:nvPicPr>
          <p:cNvPr id="9" name="Content Placeholder 8" descr="A screenshot of a computer program&#10;&#10;Description automatically generated">
            <a:extLst>
              <a:ext uri="{FF2B5EF4-FFF2-40B4-BE49-F238E27FC236}">
                <a16:creationId xmlns:a16="http://schemas.microsoft.com/office/drawing/2014/main" id="{F0B1D568-3357-A279-E823-55CE3940DE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8856" y="2293433"/>
            <a:ext cx="3228530" cy="3580733"/>
          </a:xfrm>
        </p:spPr>
      </p:pic>
      <p:pic>
        <p:nvPicPr>
          <p:cNvPr id="11" name="Picture 10" descr="A screenshot of a computer program&#10;&#10;Description automatically generated">
            <a:extLst>
              <a:ext uri="{FF2B5EF4-FFF2-40B4-BE49-F238E27FC236}">
                <a16:creationId xmlns:a16="http://schemas.microsoft.com/office/drawing/2014/main" id="{CCAEA176-104D-2489-576F-1C2EDA74E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858" y="2293433"/>
            <a:ext cx="2984967" cy="3580732"/>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79752CE5-ED73-03A5-EA27-A1355BED49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9297" y="2293432"/>
            <a:ext cx="3432419" cy="3580733"/>
          </a:xfrm>
          <a:prstGeom prst="rect">
            <a:avLst/>
          </a:prstGeom>
        </p:spPr>
      </p:pic>
    </p:spTree>
    <p:extLst>
      <p:ext uri="{BB962C8B-B14F-4D97-AF65-F5344CB8AC3E}">
        <p14:creationId xmlns:p14="http://schemas.microsoft.com/office/powerpoint/2010/main" val="3446858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556325" y="640080"/>
            <a:ext cx="3429000" cy="1719072"/>
          </a:xfrm>
        </p:spPr>
        <p:txBody>
          <a:bodyPr anchor="b">
            <a:normAutofit/>
          </a:bodyPr>
          <a:lstStyle/>
          <a:p>
            <a:r>
              <a:rPr lang="en-US" sz="3800" b="1" dirty="0"/>
              <a:t>Dependency Inversion Principle</a:t>
            </a:r>
          </a:p>
        </p:txBody>
      </p:sp>
      <p:sp>
        <p:nvSpPr>
          <p:cNvPr id="5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30269F-C0B0-4C0F-A3ED-86D4C590DE69}"/>
              </a:ext>
            </a:extLst>
          </p:cNvPr>
          <p:cNvSpPr>
            <a:spLocks noGrp="1"/>
          </p:cNvSpPr>
          <p:nvPr>
            <p:ph idx="1"/>
          </p:nvPr>
        </p:nvSpPr>
        <p:spPr>
          <a:xfrm>
            <a:off x="142874" y="2807208"/>
            <a:ext cx="4801987" cy="3410712"/>
          </a:xfrm>
        </p:spPr>
        <p:txBody>
          <a:bodyPr anchor="t">
            <a:normAutofit/>
          </a:bodyPr>
          <a:lstStyle/>
          <a:p>
            <a:r>
              <a:rPr lang="en-US" sz="1400" b="1" dirty="0"/>
              <a:t>Definition: </a:t>
            </a:r>
            <a:r>
              <a:rPr lang="en-US" sz="1400" dirty="0"/>
              <a:t>The Dependency Inversion Principle states that high-level modules should not depend on low-level modules. Instead, both should depend on abstractions. This principle promotes decoupling between modules and facilitates easier maintenance and testing.</a:t>
            </a:r>
          </a:p>
          <a:p>
            <a:r>
              <a:rPr lang="en-US" sz="1500" b="1" dirty="0"/>
              <a:t>Importance:</a:t>
            </a:r>
          </a:p>
          <a:p>
            <a:pPr lvl="1"/>
            <a:r>
              <a:rPr lang="en-US" sz="1500" dirty="0"/>
              <a:t>Reduces coupling: By depending on abstractions rather than concrete implementations, modules become less coupled, making it easier to replace or modify components without affecting the entire system.</a:t>
            </a:r>
          </a:p>
          <a:p>
            <a:pPr lvl="1"/>
            <a:r>
              <a:rPr lang="en-US" sz="1500" dirty="0"/>
              <a:t>Enables unit testing: Abstractions allow for easier mocking and stubbing in unit tests, facilitating more thorough and isolated testing of individual components.</a:t>
            </a:r>
          </a:p>
          <a:p>
            <a:pPr marL="457200" lvl="1" indent="0">
              <a:buNone/>
            </a:pPr>
            <a:endParaRPr lang="en-US" sz="1500" dirty="0"/>
          </a:p>
          <a:p>
            <a:endParaRPr lang="en-US" sz="1300" dirty="0"/>
          </a:p>
          <a:p>
            <a:endParaRPr lang="en-US" sz="1000" dirty="0"/>
          </a:p>
        </p:txBody>
      </p:sp>
      <p:pic>
        <p:nvPicPr>
          <p:cNvPr id="7" name="Picture 6" descr="A red logo on a black background&#10;&#10;Description automatically generated">
            <a:extLst>
              <a:ext uri="{FF2B5EF4-FFF2-40B4-BE49-F238E27FC236}">
                <a16:creationId xmlns:a16="http://schemas.microsoft.com/office/drawing/2014/main" id="{E9EE412D-286D-BB3C-098E-D75009461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pic>
        <p:nvPicPr>
          <p:cNvPr id="6" name="Picture 5" descr="A two images of a robot&#10;&#10;Description automatically generated">
            <a:extLst>
              <a:ext uri="{FF2B5EF4-FFF2-40B4-BE49-F238E27FC236}">
                <a16:creationId xmlns:a16="http://schemas.microsoft.com/office/drawing/2014/main" id="{C22E90B9-E0D0-59BA-B867-A1B2E8E92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4011" y="1101385"/>
            <a:ext cx="7103572" cy="4418421"/>
          </a:xfrm>
          <a:prstGeom prst="rect">
            <a:avLst/>
          </a:prstGeom>
        </p:spPr>
      </p:pic>
    </p:spTree>
    <p:extLst>
      <p:ext uri="{BB962C8B-B14F-4D97-AF65-F5344CB8AC3E}">
        <p14:creationId xmlns:p14="http://schemas.microsoft.com/office/powerpoint/2010/main" val="121105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477981" y="1122363"/>
            <a:ext cx="3506190" cy="3127377"/>
          </a:xfrm>
        </p:spPr>
        <p:txBody>
          <a:bodyPr vert="horz" lIns="91440" tIns="45720" rIns="91440" bIns="45720" rtlCol="0" anchor="b">
            <a:normAutofit/>
          </a:bodyPr>
          <a:lstStyle/>
          <a:p>
            <a:r>
              <a:rPr lang="en-US" sz="4800" b="1" kern="1200" dirty="0">
                <a:solidFill>
                  <a:schemeClr val="tx1"/>
                </a:solidFill>
                <a:latin typeface="+mj-lt"/>
                <a:ea typeface="+mj-ea"/>
                <a:cs typeface="+mj-cs"/>
              </a:rPr>
              <a:t>Violating </a:t>
            </a:r>
            <a:br>
              <a:rPr lang="en-US" sz="4800" b="1" kern="1200" dirty="0">
                <a:solidFill>
                  <a:schemeClr val="tx1"/>
                </a:solidFill>
                <a:latin typeface="+mj-lt"/>
                <a:ea typeface="+mj-ea"/>
                <a:cs typeface="+mj-cs"/>
              </a:rPr>
            </a:br>
            <a:r>
              <a:rPr lang="en-US" sz="4800" b="1" dirty="0"/>
              <a:t>Dependency Inversion Principle</a:t>
            </a:r>
            <a:endParaRPr lang="en-US" sz="4800" b="1" kern="1200" dirty="0">
              <a:solidFill>
                <a:schemeClr val="tx1"/>
              </a:solidFill>
              <a:latin typeface="+mj-lt"/>
              <a:ea typeface="+mj-ea"/>
              <a:cs typeface="+mj-cs"/>
            </a:endParaRP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red logo on a black background&#10;&#10;Description automatically generated">
            <a:extLst>
              <a:ext uri="{FF2B5EF4-FFF2-40B4-BE49-F238E27FC236}">
                <a16:creationId xmlns:a16="http://schemas.microsoft.com/office/drawing/2014/main" id="{1E3670AE-B13F-E051-0940-C5B74B376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pic>
        <p:nvPicPr>
          <p:cNvPr id="8" name="Content Placeholder 7" descr="A screenshot of a computer program&#10;&#10;Description automatically generated">
            <a:extLst>
              <a:ext uri="{FF2B5EF4-FFF2-40B4-BE49-F238E27FC236}">
                <a16:creationId xmlns:a16="http://schemas.microsoft.com/office/drawing/2014/main" id="{D17D814C-A4F9-5105-F282-8BB4D1C0D2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1643" y="96183"/>
            <a:ext cx="3336261" cy="3717550"/>
          </a:xfrm>
        </p:spPr>
      </p:pic>
      <p:pic>
        <p:nvPicPr>
          <p:cNvPr id="12" name="Picture 11" descr="A screenshot of a computer program&#10;&#10;Description automatically generated">
            <a:extLst>
              <a:ext uri="{FF2B5EF4-FFF2-40B4-BE49-F238E27FC236}">
                <a16:creationId xmlns:a16="http://schemas.microsoft.com/office/drawing/2014/main" id="{AC6314B8-5B2E-C127-BE73-A74B68CBC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813" y="96183"/>
            <a:ext cx="3336261" cy="3717548"/>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AF7067FB-E102-D5D1-F00E-E1D79CC37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5418" y="3962488"/>
            <a:ext cx="5228252" cy="2662596"/>
          </a:xfrm>
          <a:prstGeom prst="rect">
            <a:avLst/>
          </a:prstGeom>
        </p:spPr>
      </p:pic>
    </p:spTree>
    <p:extLst>
      <p:ext uri="{BB962C8B-B14F-4D97-AF65-F5344CB8AC3E}">
        <p14:creationId xmlns:p14="http://schemas.microsoft.com/office/powerpoint/2010/main" val="378362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red logo on a black background&#10;&#10;Description automatically generated">
            <a:extLst>
              <a:ext uri="{FF2B5EF4-FFF2-40B4-BE49-F238E27FC236}">
                <a16:creationId xmlns:a16="http://schemas.microsoft.com/office/drawing/2014/main" id="{1E3670AE-B13F-E051-0940-C5B74B376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82F40848-E03D-966A-FB7B-ACE7E0DC5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4" y="471296"/>
            <a:ext cx="9082849" cy="5358637"/>
          </a:xfrm>
          <a:prstGeom prst="rect">
            <a:avLst/>
          </a:prstGeom>
        </p:spPr>
      </p:pic>
    </p:spTree>
    <p:extLst>
      <p:ext uri="{BB962C8B-B14F-4D97-AF65-F5344CB8AC3E}">
        <p14:creationId xmlns:p14="http://schemas.microsoft.com/office/powerpoint/2010/main" val="2500714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Many question marks on black background">
            <a:extLst>
              <a:ext uri="{FF2B5EF4-FFF2-40B4-BE49-F238E27FC236}">
                <a16:creationId xmlns:a16="http://schemas.microsoft.com/office/drawing/2014/main" id="{E09EFAE1-6504-B1DB-2082-02F1619ED36A}"/>
              </a:ext>
            </a:extLst>
          </p:cNvPr>
          <p:cNvPicPr>
            <a:picLocks noChangeAspect="1"/>
          </p:cNvPicPr>
          <p:nvPr/>
        </p:nvPicPr>
        <p:blipFill rotWithShape="1">
          <a:blip r:embed="rId2">
            <a:alphaModFix amt="40000"/>
          </a:blip>
          <a:srcRect t="7787"/>
          <a:stretch/>
        </p:blipFill>
        <p:spPr>
          <a:xfrm>
            <a:off x="20" y="10"/>
            <a:ext cx="12191979" cy="6857990"/>
          </a:xfrm>
          <a:prstGeom prst="rect">
            <a:avLst/>
          </a:prstGeom>
        </p:spPr>
      </p:pic>
      <p:sp>
        <p:nvSpPr>
          <p:cNvPr id="4" name="Title 1">
            <a:extLst>
              <a:ext uri="{FF2B5EF4-FFF2-40B4-BE49-F238E27FC236}">
                <a16:creationId xmlns:a16="http://schemas.microsoft.com/office/drawing/2014/main" id="{6ACAD6AF-F52D-41B0-8AB4-85A8D2EBA37A}"/>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Agenda</a:t>
            </a:r>
          </a:p>
        </p:txBody>
      </p:sp>
      <p:sp>
        <p:nvSpPr>
          <p:cNvPr id="56"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7B75A24A-4AFC-4475-900A-4F16DF960294}"/>
              </a:ext>
            </a:extLst>
          </p:cNvPr>
          <p:cNvSpPr>
            <a:spLocks noGrp="1"/>
          </p:cNvSpPr>
          <p:nvPr>
            <p:ph idx="1"/>
          </p:nvPr>
        </p:nvSpPr>
        <p:spPr>
          <a:xfrm>
            <a:off x="838200" y="2004446"/>
            <a:ext cx="10515600" cy="4176897"/>
          </a:xfrm>
        </p:spPr>
        <p:txBody>
          <a:bodyPr>
            <a:normAutofit/>
          </a:bodyPr>
          <a:lstStyle/>
          <a:p>
            <a:r>
              <a:rPr lang="en-US" sz="2200" dirty="0">
                <a:solidFill>
                  <a:schemeClr val="bg1"/>
                </a:solidFill>
              </a:rPr>
              <a:t>Introduction of Principle &amp; </a:t>
            </a:r>
            <a:r>
              <a:rPr lang="en-IN" sz="2200" dirty="0">
                <a:solidFill>
                  <a:schemeClr val="bg1"/>
                </a:solidFill>
              </a:rPr>
              <a:t>Programming Paradigms</a:t>
            </a:r>
            <a:endParaRPr lang="en-US" sz="2200" dirty="0">
              <a:solidFill>
                <a:schemeClr val="bg1"/>
              </a:solidFill>
            </a:endParaRPr>
          </a:p>
          <a:p>
            <a:r>
              <a:rPr lang="en-US" sz="2200" dirty="0">
                <a:solidFill>
                  <a:schemeClr val="bg1"/>
                </a:solidFill>
              </a:rPr>
              <a:t>Introduction of SOLID Principle</a:t>
            </a:r>
          </a:p>
          <a:p>
            <a:r>
              <a:rPr lang="en-US" sz="2200" dirty="0">
                <a:solidFill>
                  <a:schemeClr val="bg1"/>
                </a:solidFill>
              </a:rPr>
              <a:t>References</a:t>
            </a:r>
          </a:p>
          <a:p>
            <a:r>
              <a:rPr lang="en-US" sz="2200" dirty="0">
                <a:solidFill>
                  <a:schemeClr val="bg1"/>
                </a:solidFill>
              </a:rPr>
              <a:t>Question &amp; Answers </a:t>
            </a:r>
          </a:p>
          <a:p>
            <a:r>
              <a:rPr lang="en-US" sz="2200" dirty="0">
                <a:solidFill>
                  <a:schemeClr val="bg1"/>
                </a:solidFill>
              </a:rPr>
              <a:t>Thank You</a:t>
            </a:r>
          </a:p>
          <a:p>
            <a:endParaRPr lang="en-US" sz="2200" dirty="0">
              <a:solidFill>
                <a:schemeClr val="bg1"/>
              </a:solidFill>
            </a:endParaRPr>
          </a:p>
        </p:txBody>
      </p:sp>
      <p:pic>
        <p:nvPicPr>
          <p:cNvPr id="2" name="Picture 1" descr="A red logo on a black background&#10;&#10;Description automatically generated">
            <a:extLst>
              <a:ext uri="{FF2B5EF4-FFF2-40B4-BE49-F238E27FC236}">
                <a16:creationId xmlns:a16="http://schemas.microsoft.com/office/drawing/2014/main" id="{F7A67937-6AE6-0C7E-E0B3-04EE99D46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883" y="5694543"/>
            <a:ext cx="1496069" cy="1468071"/>
          </a:xfrm>
          <a:prstGeom prst="rect">
            <a:avLst/>
          </a:prstGeom>
        </p:spPr>
      </p:pic>
    </p:spTree>
    <p:extLst>
      <p:ext uri="{BB962C8B-B14F-4D97-AF65-F5344CB8AC3E}">
        <p14:creationId xmlns:p14="http://schemas.microsoft.com/office/powerpoint/2010/main" val="209003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B621DF3-0F69-4416-A990-46BDD761787A}"/>
              </a:ext>
            </a:extLst>
          </p:cNvPr>
          <p:cNvSpPr/>
          <p:nvPr/>
        </p:nvSpPr>
        <p:spPr>
          <a:xfrm rot="19952047">
            <a:off x="-1351093" y="-519921"/>
            <a:ext cx="6159495" cy="5961458"/>
          </a:xfrm>
          <a:custGeom>
            <a:avLst/>
            <a:gdLst>
              <a:gd name="connsiteX0" fmla="*/ 2680913 w 6159495"/>
              <a:gd name="connsiteY0" fmla="*/ 0 h 5961458"/>
              <a:gd name="connsiteX1" fmla="*/ 5902618 w 6159495"/>
              <a:gd name="connsiteY1" fmla="*/ 1674676 h 5961458"/>
              <a:gd name="connsiteX2" fmla="*/ 5993316 w 6159495"/>
              <a:gd name="connsiteY2" fmla="*/ 1885310 h 5961458"/>
              <a:gd name="connsiteX3" fmla="*/ 6159495 w 6159495"/>
              <a:gd name="connsiteY3" fmla="*/ 2819602 h 5961458"/>
              <a:gd name="connsiteX4" fmla="*/ 2463196 w 6159495"/>
              <a:gd name="connsiteY4" fmla="*/ 5961458 h 5961458"/>
              <a:gd name="connsiteX5" fmla="*/ 112007 w 6159495"/>
              <a:gd name="connsiteY5" fmla="*/ 5244011 h 5961458"/>
              <a:gd name="connsiteX6" fmla="*/ 0 w 6159495"/>
              <a:gd name="connsiteY6" fmla="*/ 5157481 h 5961458"/>
              <a:gd name="connsiteX7" fmla="*/ 2680913 w 6159495"/>
              <a:gd name="connsiteY7" fmla="*/ 0 h 596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9495" h="5961458">
                <a:moveTo>
                  <a:pt x="2680913" y="0"/>
                </a:moveTo>
                <a:lnTo>
                  <a:pt x="5902618" y="1674676"/>
                </a:lnTo>
                <a:lnTo>
                  <a:pt x="5993316" y="1885310"/>
                </a:lnTo>
                <a:cubicBezTo>
                  <a:pt x="6101315" y="2180453"/>
                  <a:pt x="6159495" y="2494252"/>
                  <a:pt x="6159495" y="2819602"/>
                </a:cubicBezTo>
                <a:cubicBezTo>
                  <a:pt x="6159495" y="4554801"/>
                  <a:pt x="4504605" y="5961458"/>
                  <a:pt x="2463196" y="5961458"/>
                </a:cubicBezTo>
                <a:cubicBezTo>
                  <a:pt x="1570079" y="5961458"/>
                  <a:pt x="750945" y="5692215"/>
                  <a:pt x="112007" y="5244011"/>
                </a:cubicBezTo>
                <a:lnTo>
                  <a:pt x="0" y="5157481"/>
                </a:lnTo>
                <a:lnTo>
                  <a:pt x="2680913" y="0"/>
                </a:lnTo>
                <a:close/>
              </a:path>
            </a:pathLst>
          </a:custGeom>
          <a:gradFill>
            <a:gsLst>
              <a:gs pos="50000">
                <a:srgbClr val="E94057">
                  <a:alpha val="46000"/>
                </a:srgbClr>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59422159-3388-44F7-AECE-D2997C54F756}"/>
              </a:ext>
            </a:extLst>
          </p:cNvPr>
          <p:cNvSpPr/>
          <p:nvPr/>
        </p:nvSpPr>
        <p:spPr>
          <a:xfrm rot="2842240">
            <a:off x="251159" y="1530455"/>
            <a:ext cx="5155586" cy="4382250"/>
          </a:xfrm>
          <a:prstGeom prst="ellipse">
            <a:avLst/>
          </a:prstGeom>
          <a:gradFill>
            <a:gsLst>
              <a:gs pos="0">
                <a:srgbClr val="E82050">
                  <a:alpha val="24000"/>
                </a:srgbClr>
              </a:gs>
              <a:gs pos="100000">
                <a:srgbClr val="7030A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4CC270C-C10D-44BF-B608-2D73E711F2C1}"/>
              </a:ext>
            </a:extLst>
          </p:cNvPr>
          <p:cNvGrpSpPr/>
          <p:nvPr/>
        </p:nvGrpSpPr>
        <p:grpSpPr>
          <a:xfrm>
            <a:off x="4648200" y="1872127"/>
            <a:ext cx="7543800" cy="2137000"/>
            <a:chOff x="1177635" y="1844418"/>
            <a:chExt cx="7543800" cy="2137000"/>
          </a:xfrm>
        </p:grpSpPr>
        <p:sp>
          <p:nvSpPr>
            <p:cNvPr id="3" name="TextBox 2">
              <a:extLst>
                <a:ext uri="{FF2B5EF4-FFF2-40B4-BE49-F238E27FC236}">
                  <a16:creationId xmlns:a16="http://schemas.microsoft.com/office/drawing/2014/main" id="{1F482222-55C4-476B-AA78-CE35D48A5065}"/>
                </a:ext>
              </a:extLst>
            </p:cNvPr>
            <p:cNvSpPr txBox="1"/>
            <p:nvPr/>
          </p:nvSpPr>
          <p:spPr>
            <a:xfrm>
              <a:off x="1177635" y="2105561"/>
              <a:ext cx="6442364" cy="1446550"/>
            </a:xfrm>
            <a:prstGeom prst="rect">
              <a:avLst/>
            </a:prstGeom>
            <a:noFill/>
          </p:spPr>
          <p:txBody>
            <a:bodyPr wrap="square" rtlCol="0">
              <a:spAutoFit/>
            </a:bodyPr>
            <a:lstStyle/>
            <a:p>
              <a:r>
                <a:rPr lang="en-US" sz="8800" b="1" dirty="0">
                  <a:solidFill>
                    <a:schemeClr val="tx1">
                      <a:lumMod val="85000"/>
                      <a:lumOff val="15000"/>
                    </a:schemeClr>
                  </a:solidFill>
                  <a:latin typeface="+mj-lt"/>
                </a:rPr>
                <a:t>Question ?</a:t>
              </a:r>
              <a:endParaRPr lang="en-US" sz="3200" dirty="0">
                <a:solidFill>
                  <a:schemeClr val="tx1">
                    <a:lumMod val="85000"/>
                    <a:lumOff val="15000"/>
                  </a:schemeClr>
                </a:solidFill>
              </a:endParaRPr>
            </a:p>
          </p:txBody>
        </p:sp>
        <p:sp>
          <p:nvSpPr>
            <p:cNvPr id="4" name="Freeform: Shape 3">
              <a:extLst>
                <a:ext uri="{FF2B5EF4-FFF2-40B4-BE49-F238E27FC236}">
                  <a16:creationId xmlns:a16="http://schemas.microsoft.com/office/drawing/2014/main" id="{5D66223F-F337-4D9D-9AEC-DC8E847E2646}"/>
                </a:ext>
              </a:extLst>
            </p:cNvPr>
            <p:cNvSpPr/>
            <p:nvPr/>
          </p:nvSpPr>
          <p:spPr>
            <a:xfrm>
              <a:off x="5761472" y="2409256"/>
              <a:ext cx="2324417" cy="1572162"/>
            </a:xfrm>
            <a:custGeom>
              <a:avLst/>
              <a:gdLst>
                <a:gd name="connsiteX0" fmla="*/ 0 w 1995055"/>
                <a:gd name="connsiteY0" fmla="*/ 928254 h 928254"/>
                <a:gd name="connsiteX1" fmla="*/ 512618 w 1995055"/>
                <a:gd name="connsiteY1" fmla="*/ 249382 h 928254"/>
                <a:gd name="connsiteX2" fmla="*/ 1177637 w 1995055"/>
                <a:gd name="connsiteY2" fmla="*/ 706582 h 928254"/>
                <a:gd name="connsiteX3" fmla="*/ 1995055 w 1995055"/>
                <a:gd name="connsiteY3" fmla="*/ 0 h 928254"/>
              </a:gdLst>
              <a:ahLst/>
              <a:cxnLst>
                <a:cxn ang="0">
                  <a:pos x="connsiteX0" y="connsiteY0"/>
                </a:cxn>
                <a:cxn ang="0">
                  <a:pos x="connsiteX1" y="connsiteY1"/>
                </a:cxn>
                <a:cxn ang="0">
                  <a:pos x="connsiteX2" y="connsiteY2"/>
                </a:cxn>
                <a:cxn ang="0">
                  <a:pos x="connsiteX3" y="connsiteY3"/>
                </a:cxn>
              </a:cxnLst>
              <a:rect l="l" t="t" r="r" b="b"/>
              <a:pathLst>
                <a:path w="1995055" h="928254">
                  <a:moveTo>
                    <a:pt x="0" y="928254"/>
                  </a:moveTo>
                  <a:cubicBezTo>
                    <a:pt x="158172" y="607290"/>
                    <a:pt x="316345" y="286327"/>
                    <a:pt x="512618" y="249382"/>
                  </a:cubicBezTo>
                  <a:cubicBezTo>
                    <a:pt x="708891" y="212437"/>
                    <a:pt x="930564" y="748146"/>
                    <a:pt x="1177637" y="706582"/>
                  </a:cubicBezTo>
                  <a:cubicBezTo>
                    <a:pt x="1424710" y="665018"/>
                    <a:pt x="1709882" y="332509"/>
                    <a:pt x="1995055" y="0"/>
                  </a:cubicBezTo>
                </a:path>
              </a:pathLst>
            </a:custGeom>
            <a:noFill/>
            <a:ln w="53975" cap="rnd">
              <a:solidFill>
                <a:srgbClr val="C61393"/>
              </a:solidFill>
              <a:prstDash val="sysDot"/>
              <a:round/>
              <a:headEnd w="med" len="sm"/>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C1DFE11-FF46-4C40-9521-E57D545F03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74"/>
                      </a14:imgEffect>
                      <a14:imgEffect>
                        <a14:saturation sat="331000"/>
                      </a14:imgEffect>
                    </a14:imgLayer>
                  </a14:imgProps>
                </a:ext>
                <a:ext uri="{28A0092B-C50C-407E-A947-70E740481C1C}">
                  <a14:useLocalDpi xmlns:a14="http://schemas.microsoft.com/office/drawing/2010/main" val="0"/>
                </a:ext>
              </a:extLst>
            </a:blip>
            <a:stretch>
              <a:fillRect/>
            </a:stretch>
          </p:blipFill>
          <p:spPr>
            <a:xfrm>
              <a:off x="6984453" y="1844418"/>
              <a:ext cx="1736982" cy="1736982"/>
            </a:xfrm>
            <a:prstGeom prst="rect">
              <a:avLst/>
            </a:prstGeom>
            <a:effectLst>
              <a:softEdge rad="0"/>
            </a:effectLst>
          </p:spPr>
        </p:pic>
      </p:grpSp>
      <p:pic>
        <p:nvPicPr>
          <p:cNvPr id="6" name="Picture 5" descr="A red logo on a black background&#10;&#10;Description automatically generated">
            <a:extLst>
              <a:ext uri="{FF2B5EF4-FFF2-40B4-BE49-F238E27FC236}">
                <a16:creationId xmlns:a16="http://schemas.microsoft.com/office/drawing/2014/main" id="{065745F8-F768-CACD-658A-62F0FF083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26398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B621DF3-0F69-4416-A990-46BDD761787A}"/>
              </a:ext>
            </a:extLst>
          </p:cNvPr>
          <p:cNvSpPr/>
          <p:nvPr/>
        </p:nvSpPr>
        <p:spPr>
          <a:xfrm rot="19952047">
            <a:off x="-1351093" y="-519921"/>
            <a:ext cx="6159495" cy="5961458"/>
          </a:xfrm>
          <a:custGeom>
            <a:avLst/>
            <a:gdLst>
              <a:gd name="connsiteX0" fmla="*/ 2680913 w 6159495"/>
              <a:gd name="connsiteY0" fmla="*/ 0 h 5961458"/>
              <a:gd name="connsiteX1" fmla="*/ 5902618 w 6159495"/>
              <a:gd name="connsiteY1" fmla="*/ 1674676 h 5961458"/>
              <a:gd name="connsiteX2" fmla="*/ 5993316 w 6159495"/>
              <a:gd name="connsiteY2" fmla="*/ 1885310 h 5961458"/>
              <a:gd name="connsiteX3" fmla="*/ 6159495 w 6159495"/>
              <a:gd name="connsiteY3" fmla="*/ 2819602 h 5961458"/>
              <a:gd name="connsiteX4" fmla="*/ 2463196 w 6159495"/>
              <a:gd name="connsiteY4" fmla="*/ 5961458 h 5961458"/>
              <a:gd name="connsiteX5" fmla="*/ 112007 w 6159495"/>
              <a:gd name="connsiteY5" fmla="*/ 5244011 h 5961458"/>
              <a:gd name="connsiteX6" fmla="*/ 0 w 6159495"/>
              <a:gd name="connsiteY6" fmla="*/ 5157481 h 5961458"/>
              <a:gd name="connsiteX7" fmla="*/ 2680913 w 6159495"/>
              <a:gd name="connsiteY7" fmla="*/ 0 h 596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9495" h="5961458">
                <a:moveTo>
                  <a:pt x="2680913" y="0"/>
                </a:moveTo>
                <a:lnTo>
                  <a:pt x="5902618" y="1674676"/>
                </a:lnTo>
                <a:lnTo>
                  <a:pt x="5993316" y="1885310"/>
                </a:lnTo>
                <a:cubicBezTo>
                  <a:pt x="6101315" y="2180453"/>
                  <a:pt x="6159495" y="2494252"/>
                  <a:pt x="6159495" y="2819602"/>
                </a:cubicBezTo>
                <a:cubicBezTo>
                  <a:pt x="6159495" y="4554801"/>
                  <a:pt x="4504605" y="5961458"/>
                  <a:pt x="2463196" y="5961458"/>
                </a:cubicBezTo>
                <a:cubicBezTo>
                  <a:pt x="1570079" y="5961458"/>
                  <a:pt x="750945" y="5692215"/>
                  <a:pt x="112007" y="5244011"/>
                </a:cubicBezTo>
                <a:lnTo>
                  <a:pt x="0" y="5157481"/>
                </a:lnTo>
                <a:lnTo>
                  <a:pt x="2680913" y="0"/>
                </a:lnTo>
                <a:close/>
              </a:path>
            </a:pathLst>
          </a:custGeom>
          <a:gradFill>
            <a:gsLst>
              <a:gs pos="50000">
                <a:srgbClr val="E94057">
                  <a:alpha val="46000"/>
                </a:srgbClr>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59422159-3388-44F7-AECE-D2997C54F756}"/>
              </a:ext>
            </a:extLst>
          </p:cNvPr>
          <p:cNvSpPr/>
          <p:nvPr/>
        </p:nvSpPr>
        <p:spPr>
          <a:xfrm rot="2842240">
            <a:off x="251159" y="1530455"/>
            <a:ext cx="5155586" cy="4382250"/>
          </a:xfrm>
          <a:prstGeom prst="ellipse">
            <a:avLst/>
          </a:prstGeom>
          <a:gradFill>
            <a:gsLst>
              <a:gs pos="0">
                <a:srgbClr val="E82050">
                  <a:alpha val="24000"/>
                </a:srgbClr>
              </a:gs>
              <a:gs pos="100000">
                <a:srgbClr val="7030A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4CC270C-C10D-44BF-B608-2D73E711F2C1}"/>
              </a:ext>
            </a:extLst>
          </p:cNvPr>
          <p:cNvGrpSpPr/>
          <p:nvPr/>
        </p:nvGrpSpPr>
        <p:grpSpPr>
          <a:xfrm>
            <a:off x="4648200" y="1872127"/>
            <a:ext cx="7543800" cy="2261691"/>
            <a:chOff x="1177635" y="1844418"/>
            <a:chExt cx="7543800" cy="2261691"/>
          </a:xfrm>
        </p:grpSpPr>
        <p:sp>
          <p:nvSpPr>
            <p:cNvPr id="3" name="TextBox 2">
              <a:extLst>
                <a:ext uri="{FF2B5EF4-FFF2-40B4-BE49-F238E27FC236}">
                  <a16:creationId xmlns:a16="http://schemas.microsoft.com/office/drawing/2014/main" id="{1F482222-55C4-476B-AA78-CE35D48A5065}"/>
                </a:ext>
              </a:extLst>
            </p:cNvPr>
            <p:cNvSpPr txBox="1"/>
            <p:nvPr/>
          </p:nvSpPr>
          <p:spPr>
            <a:xfrm>
              <a:off x="1177635" y="2105561"/>
              <a:ext cx="6442364" cy="2000548"/>
            </a:xfrm>
            <a:prstGeom prst="rect">
              <a:avLst/>
            </a:prstGeom>
            <a:noFill/>
          </p:spPr>
          <p:txBody>
            <a:bodyPr wrap="square" rtlCol="0">
              <a:spAutoFit/>
            </a:bodyPr>
            <a:lstStyle/>
            <a:p>
              <a:r>
                <a:rPr lang="en-US" sz="8800" b="1" dirty="0">
                  <a:solidFill>
                    <a:schemeClr val="tx1">
                      <a:lumMod val="85000"/>
                      <a:lumOff val="15000"/>
                    </a:schemeClr>
                  </a:solidFill>
                  <a:latin typeface="+mj-lt"/>
                </a:rPr>
                <a:t>Thank you</a:t>
              </a:r>
            </a:p>
            <a:p>
              <a:endParaRPr lang="en-US" sz="3200" dirty="0">
                <a:solidFill>
                  <a:schemeClr val="tx1">
                    <a:lumMod val="85000"/>
                    <a:lumOff val="15000"/>
                  </a:schemeClr>
                </a:solidFill>
              </a:endParaRPr>
            </a:p>
          </p:txBody>
        </p:sp>
        <p:sp>
          <p:nvSpPr>
            <p:cNvPr id="4" name="Freeform: Shape 3">
              <a:extLst>
                <a:ext uri="{FF2B5EF4-FFF2-40B4-BE49-F238E27FC236}">
                  <a16:creationId xmlns:a16="http://schemas.microsoft.com/office/drawing/2014/main" id="{5D66223F-F337-4D9D-9AEC-DC8E847E2646}"/>
                </a:ext>
              </a:extLst>
            </p:cNvPr>
            <p:cNvSpPr/>
            <p:nvPr/>
          </p:nvSpPr>
          <p:spPr>
            <a:xfrm>
              <a:off x="5761472" y="2409256"/>
              <a:ext cx="2324417" cy="1572162"/>
            </a:xfrm>
            <a:custGeom>
              <a:avLst/>
              <a:gdLst>
                <a:gd name="connsiteX0" fmla="*/ 0 w 1995055"/>
                <a:gd name="connsiteY0" fmla="*/ 928254 h 928254"/>
                <a:gd name="connsiteX1" fmla="*/ 512618 w 1995055"/>
                <a:gd name="connsiteY1" fmla="*/ 249382 h 928254"/>
                <a:gd name="connsiteX2" fmla="*/ 1177637 w 1995055"/>
                <a:gd name="connsiteY2" fmla="*/ 706582 h 928254"/>
                <a:gd name="connsiteX3" fmla="*/ 1995055 w 1995055"/>
                <a:gd name="connsiteY3" fmla="*/ 0 h 928254"/>
              </a:gdLst>
              <a:ahLst/>
              <a:cxnLst>
                <a:cxn ang="0">
                  <a:pos x="connsiteX0" y="connsiteY0"/>
                </a:cxn>
                <a:cxn ang="0">
                  <a:pos x="connsiteX1" y="connsiteY1"/>
                </a:cxn>
                <a:cxn ang="0">
                  <a:pos x="connsiteX2" y="connsiteY2"/>
                </a:cxn>
                <a:cxn ang="0">
                  <a:pos x="connsiteX3" y="connsiteY3"/>
                </a:cxn>
              </a:cxnLst>
              <a:rect l="l" t="t" r="r" b="b"/>
              <a:pathLst>
                <a:path w="1995055" h="928254">
                  <a:moveTo>
                    <a:pt x="0" y="928254"/>
                  </a:moveTo>
                  <a:cubicBezTo>
                    <a:pt x="158172" y="607290"/>
                    <a:pt x="316345" y="286327"/>
                    <a:pt x="512618" y="249382"/>
                  </a:cubicBezTo>
                  <a:cubicBezTo>
                    <a:pt x="708891" y="212437"/>
                    <a:pt x="930564" y="748146"/>
                    <a:pt x="1177637" y="706582"/>
                  </a:cubicBezTo>
                  <a:cubicBezTo>
                    <a:pt x="1424710" y="665018"/>
                    <a:pt x="1709882" y="332509"/>
                    <a:pt x="1995055" y="0"/>
                  </a:cubicBezTo>
                </a:path>
              </a:pathLst>
            </a:custGeom>
            <a:noFill/>
            <a:ln w="53975" cap="rnd">
              <a:solidFill>
                <a:srgbClr val="C61393"/>
              </a:solidFill>
              <a:prstDash val="sysDot"/>
              <a:round/>
              <a:headEnd w="med" len="sm"/>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C1DFE11-FF46-4C40-9521-E57D545F03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74"/>
                      </a14:imgEffect>
                      <a14:imgEffect>
                        <a14:saturation sat="331000"/>
                      </a14:imgEffect>
                    </a14:imgLayer>
                  </a14:imgProps>
                </a:ext>
                <a:ext uri="{28A0092B-C50C-407E-A947-70E740481C1C}">
                  <a14:useLocalDpi xmlns:a14="http://schemas.microsoft.com/office/drawing/2010/main" val="0"/>
                </a:ext>
              </a:extLst>
            </a:blip>
            <a:stretch>
              <a:fillRect/>
            </a:stretch>
          </p:blipFill>
          <p:spPr>
            <a:xfrm>
              <a:off x="6984453" y="1844418"/>
              <a:ext cx="1736982" cy="1736982"/>
            </a:xfrm>
            <a:prstGeom prst="rect">
              <a:avLst/>
            </a:prstGeom>
            <a:effectLst>
              <a:softEdge rad="0"/>
            </a:effectLst>
          </p:spPr>
        </p:pic>
      </p:grpSp>
      <p:pic>
        <p:nvPicPr>
          <p:cNvPr id="6" name="Picture 5" descr="A red logo on a black background&#10;&#10;Description automatically generated">
            <a:extLst>
              <a:ext uri="{FF2B5EF4-FFF2-40B4-BE49-F238E27FC236}">
                <a16:creationId xmlns:a16="http://schemas.microsoft.com/office/drawing/2014/main" id="{21E44E45-D646-B14B-1399-F5E7661D6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121734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5297762" y="329184"/>
            <a:ext cx="6251110" cy="1783080"/>
          </a:xfrm>
        </p:spPr>
        <p:txBody>
          <a:bodyPr anchor="b">
            <a:normAutofit/>
          </a:bodyPr>
          <a:lstStyle/>
          <a:p>
            <a:r>
              <a:rPr lang="en-US" sz="5400" dirty="0"/>
              <a:t>Programming Paradigms </a:t>
            </a:r>
          </a:p>
        </p:txBody>
      </p:sp>
      <p:pic>
        <p:nvPicPr>
          <p:cNvPr id="5" name="Picture 4" descr="White puzzle with one red piece">
            <a:extLst>
              <a:ext uri="{FF2B5EF4-FFF2-40B4-BE49-F238E27FC236}">
                <a16:creationId xmlns:a16="http://schemas.microsoft.com/office/drawing/2014/main" id="{310D8BDC-22F9-2B68-7DAA-7E79F3CCA9FE}"/>
              </a:ext>
            </a:extLst>
          </p:cNvPr>
          <p:cNvPicPr>
            <a:picLocks noChangeAspect="1"/>
          </p:cNvPicPr>
          <p:nvPr/>
        </p:nvPicPr>
        <p:blipFill rotWithShape="1">
          <a:blip r:embed="rId2"/>
          <a:srcRect l="31702" r="3009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30269F-C0B0-4C0F-A3ED-86D4C590DE69}"/>
              </a:ext>
            </a:extLst>
          </p:cNvPr>
          <p:cNvSpPr>
            <a:spLocks noGrp="1"/>
          </p:cNvSpPr>
          <p:nvPr>
            <p:ph idx="1"/>
          </p:nvPr>
        </p:nvSpPr>
        <p:spPr>
          <a:xfrm>
            <a:off x="5297762" y="2706624"/>
            <a:ext cx="6251110" cy="3483864"/>
          </a:xfrm>
        </p:spPr>
        <p:txBody>
          <a:bodyPr>
            <a:normAutofit fontScale="55000" lnSpcReduction="20000"/>
          </a:bodyPr>
          <a:lstStyle/>
          <a:p>
            <a:endParaRPr lang="en-US" b="1" dirty="0"/>
          </a:p>
          <a:p>
            <a:r>
              <a:rPr lang="en-US" b="1" dirty="0"/>
              <a:t>Procedural-Oriented Programming (POP)</a:t>
            </a:r>
            <a:r>
              <a:rPr lang="en-US" dirty="0"/>
              <a:t>:</a:t>
            </a:r>
          </a:p>
          <a:p>
            <a:pPr lvl="1"/>
            <a:r>
              <a:rPr lang="en-US" dirty="0"/>
              <a:t>POP is more focused on procedures or functions rather than objects.</a:t>
            </a:r>
          </a:p>
          <a:p>
            <a:pPr lvl="1"/>
            <a:r>
              <a:rPr lang="en-US" dirty="0"/>
              <a:t>It revolves around writing procedures or routines to accomplish tasks.</a:t>
            </a:r>
          </a:p>
          <a:p>
            <a:pPr lvl="1"/>
            <a:r>
              <a:rPr lang="en-US" dirty="0"/>
              <a:t>It doesn't emphasize data abstraction or encapsulation as much as OOP.</a:t>
            </a:r>
          </a:p>
          <a:p>
            <a:pPr lvl="1"/>
            <a:r>
              <a:rPr lang="en-US" dirty="0"/>
              <a:t>POP is straightforward and is often suitable for smaller programs or scripts where the emphasis is on the steps to perform a task rather than on managing complex data structures.</a:t>
            </a:r>
          </a:p>
          <a:p>
            <a:r>
              <a:rPr lang="en-US" b="1" dirty="0"/>
              <a:t>Object-Oriented Programming (OOP)</a:t>
            </a:r>
            <a:r>
              <a:rPr lang="en-US" dirty="0"/>
              <a:t>:</a:t>
            </a:r>
          </a:p>
          <a:p>
            <a:pPr lvl="1"/>
            <a:r>
              <a:rPr lang="en-US" dirty="0"/>
              <a:t>In OOP, the program is organized around objects rather than actions and data rather than logic.</a:t>
            </a:r>
          </a:p>
          <a:p>
            <a:pPr lvl="1"/>
            <a:r>
              <a:rPr lang="en-US" dirty="0"/>
              <a:t>It emphasizes modularity by dividing software into objects that represent real-world entities.</a:t>
            </a:r>
          </a:p>
          <a:p>
            <a:pPr lvl="1"/>
            <a:r>
              <a:rPr lang="en-US" dirty="0"/>
              <a:t>Key concepts include classes, objects, inheritance, polymorphism, and encapsulation.</a:t>
            </a:r>
          </a:p>
          <a:p>
            <a:pPr lvl="1"/>
            <a:r>
              <a:rPr lang="en-US" dirty="0"/>
              <a:t>OOP aims to increase code reuse and maintainability by grouping related behaviors and data into cohesive units (objects).</a:t>
            </a:r>
          </a:p>
          <a:p>
            <a:pPr lvl="1"/>
            <a:endParaRPr lang="en-US" dirty="0"/>
          </a:p>
        </p:txBody>
      </p:sp>
      <p:pic>
        <p:nvPicPr>
          <p:cNvPr id="4" name="Picture 3" descr="A red logo on a black background&#10;&#10;Description automatically generated">
            <a:extLst>
              <a:ext uri="{FF2B5EF4-FFF2-40B4-BE49-F238E27FC236}">
                <a16:creationId xmlns:a16="http://schemas.microsoft.com/office/drawing/2014/main" id="{F7A67937-6AE6-0C7E-E0B3-04EE99D46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61737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D2F18FA-309F-47CC-B33F-3F3AE9424211}"/>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lumMod val="85000"/>
                    <a:lumOff val="15000"/>
                  </a:schemeClr>
                </a:solidFill>
                <a:latin typeface="+mj-lt"/>
                <a:ea typeface="+mj-ea"/>
                <a:cs typeface="+mj-cs"/>
              </a:defRPr>
            </a:lvl1pPr>
          </a:lstStyle>
          <a:p>
            <a:pPr>
              <a:spcAft>
                <a:spcPts val="600"/>
              </a:spcAft>
            </a:pPr>
            <a:r>
              <a:rPr lang="en-US" sz="6600" kern="1200" dirty="0">
                <a:solidFill>
                  <a:schemeClr val="tx1"/>
                </a:solidFill>
                <a:latin typeface="+mj-lt"/>
                <a:ea typeface="+mj-ea"/>
                <a:cs typeface="+mj-cs"/>
              </a:rPr>
              <a:t>S.O.L.I.D</a:t>
            </a: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basic principle&#10;&#10;Description automatically generated with medium confidence">
            <a:extLst>
              <a:ext uri="{FF2B5EF4-FFF2-40B4-BE49-F238E27FC236}">
                <a16:creationId xmlns:a16="http://schemas.microsoft.com/office/drawing/2014/main" id="{AF46E7F8-74C7-3AF8-4542-3B79F8FD2CC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966496" y="893826"/>
            <a:ext cx="7776789" cy="5171819"/>
          </a:xfrm>
          <a:prstGeom prst="rect">
            <a:avLst/>
          </a:prstGeom>
        </p:spPr>
      </p:pic>
      <p:pic>
        <p:nvPicPr>
          <p:cNvPr id="2" name="Picture 1" descr="A red logo on a black background&#10;&#10;Description automatically generated">
            <a:extLst>
              <a:ext uri="{FF2B5EF4-FFF2-40B4-BE49-F238E27FC236}">
                <a16:creationId xmlns:a16="http://schemas.microsoft.com/office/drawing/2014/main" id="{F7A67937-6AE6-0C7E-E0B3-04EE99D46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931" y="5586242"/>
            <a:ext cx="1496069" cy="1468071"/>
          </a:xfrm>
          <a:prstGeom prst="rect">
            <a:avLst/>
          </a:prstGeom>
        </p:spPr>
      </p:pic>
    </p:spTree>
    <p:extLst>
      <p:ext uri="{BB962C8B-B14F-4D97-AF65-F5344CB8AC3E}">
        <p14:creationId xmlns:p14="http://schemas.microsoft.com/office/powerpoint/2010/main" val="1442249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630936" y="639520"/>
            <a:ext cx="3429000" cy="1719072"/>
          </a:xfrm>
        </p:spPr>
        <p:txBody>
          <a:bodyPr anchor="b">
            <a:normAutofit/>
          </a:bodyPr>
          <a:lstStyle/>
          <a:p>
            <a:r>
              <a:rPr lang="en-US" sz="3800" b="1" dirty="0"/>
              <a:t>Single Responsibility Principle</a:t>
            </a:r>
          </a:p>
        </p:txBody>
      </p:sp>
      <p:sp>
        <p:nvSpPr>
          <p:cNvPr id="5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30269F-C0B0-4C0F-A3ED-86D4C590DE69}"/>
              </a:ext>
            </a:extLst>
          </p:cNvPr>
          <p:cNvSpPr>
            <a:spLocks noGrp="1"/>
          </p:cNvSpPr>
          <p:nvPr>
            <p:ph idx="1"/>
          </p:nvPr>
        </p:nvSpPr>
        <p:spPr>
          <a:xfrm>
            <a:off x="142875" y="2807208"/>
            <a:ext cx="4511421" cy="3410712"/>
          </a:xfrm>
        </p:spPr>
        <p:txBody>
          <a:bodyPr anchor="t">
            <a:normAutofit/>
          </a:bodyPr>
          <a:lstStyle/>
          <a:p>
            <a:r>
              <a:rPr lang="en-US" sz="1400" b="1" dirty="0"/>
              <a:t>Definition: </a:t>
            </a:r>
            <a:r>
              <a:rPr lang="en-US" sz="1400" dirty="0"/>
              <a:t>The Single Responsibility Principle states that a class should have only one reason to change. In other words, a class should be responsible for only one aspect of the system's functionality.</a:t>
            </a:r>
          </a:p>
          <a:p>
            <a:r>
              <a:rPr lang="en-US" sz="1400" b="1" dirty="0"/>
              <a:t>Importance:</a:t>
            </a:r>
          </a:p>
          <a:p>
            <a:pPr lvl="1"/>
            <a:r>
              <a:rPr lang="en-US" sz="1400" dirty="0"/>
              <a:t>Promotes modular design: Breaking down complex systems into smaller, focused components makes the codebase more manageable and easier to understand.</a:t>
            </a:r>
          </a:p>
          <a:p>
            <a:pPr lvl="1"/>
            <a:r>
              <a:rPr lang="en-US" sz="1400" dirty="0"/>
              <a:t>Improves maintainability: When each class has a single responsibility, changes related to that responsibility are isolated, reducing the risk of unintended side effects.</a:t>
            </a:r>
          </a:p>
          <a:p>
            <a:endParaRPr lang="en-US" sz="1300" dirty="0"/>
          </a:p>
          <a:p>
            <a:endParaRPr lang="en-US" sz="1000" dirty="0"/>
          </a:p>
        </p:txBody>
      </p:sp>
      <p:pic>
        <p:nvPicPr>
          <p:cNvPr id="6" name="Picture 5" descr="A cartoon of a robot&#10;&#10;Description automatically generated">
            <a:extLst>
              <a:ext uri="{FF2B5EF4-FFF2-40B4-BE49-F238E27FC236}">
                <a16:creationId xmlns:a16="http://schemas.microsoft.com/office/drawing/2014/main" id="{E734A22C-5413-2891-D41B-580086371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7195" y="0"/>
            <a:ext cx="5091906" cy="3627982"/>
          </a:xfrm>
          <a:prstGeom prst="rect">
            <a:avLst/>
          </a:prstGeom>
        </p:spPr>
      </p:pic>
      <p:pic>
        <p:nvPicPr>
          <p:cNvPr id="5" name="Picture 4" descr="A cartoon of a person with a list of wires&#10;&#10;Description automatically generated with medium confidence">
            <a:extLst>
              <a:ext uri="{FF2B5EF4-FFF2-40B4-BE49-F238E27FC236}">
                <a16:creationId xmlns:a16="http://schemas.microsoft.com/office/drawing/2014/main" id="{441B643F-106C-4F17-1890-F03C43991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636" y="3627982"/>
            <a:ext cx="2564145" cy="3068868"/>
          </a:xfrm>
          <a:prstGeom prst="rect">
            <a:avLst/>
          </a:prstGeom>
        </p:spPr>
      </p:pic>
      <p:pic>
        <p:nvPicPr>
          <p:cNvPr id="4" name="Picture 3" descr="A red logo on a black background&#10;&#10;Description automatically generated">
            <a:extLst>
              <a:ext uri="{FF2B5EF4-FFF2-40B4-BE49-F238E27FC236}">
                <a16:creationId xmlns:a16="http://schemas.microsoft.com/office/drawing/2014/main" id="{F7A67937-6AE6-0C7E-E0B3-04EE99D46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931" y="5671430"/>
            <a:ext cx="1496069" cy="1468071"/>
          </a:xfrm>
          <a:prstGeom prst="rect">
            <a:avLst/>
          </a:prstGeom>
        </p:spPr>
      </p:pic>
    </p:spTree>
    <p:extLst>
      <p:ext uri="{BB962C8B-B14F-4D97-AF65-F5344CB8AC3E}">
        <p14:creationId xmlns:p14="http://schemas.microsoft.com/office/powerpoint/2010/main" val="345701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a:solidFill>
                  <a:schemeClr val="tx1"/>
                </a:solidFill>
                <a:latin typeface="+mj-lt"/>
                <a:ea typeface="+mj-ea"/>
                <a:cs typeface="+mj-cs"/>
              </a:rPr>
              <a:t>Violating Single Responsibility Principle</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Content Placeholder 8" descr="A screenshot of a computer program&#10;&#10;Description automatically generated">
            <a:extLst>
              <a:ext uri="{FF2B5EF4-FFF2-40B4-BE49-F238E27FC236}">
                <a16:creationId xmlns:a16="http://schemas.microsoft.com/office/drawing/2014/main" id="{502614F6-358B-D987-901D-C4B20B3E9A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11619" y="251428"/>
            <a:ext cx="3479441" cy="6355144"/>
          </a:xfrm>
          <a:prstGeom prst="rect">
            <a:avLst/>
          </a:prstGeom>
        </p:spPr>
      </p:pic>
      <p:pic>
        <p:nvPicPr>
          <p:cNvPr id="3" name="Picture 2" descr="A red logo on a black background&#10;&#10;Description automatically generated">
            <a:extLst>
              <a:ext uri="{FF2B5EF4-FFF2-40B4-BE49-F238E27FC236}">
                <a16:creationId xmlns:a16="http://schemas.microsoft.com/office/drawing/2014/main" id="{4C97772D-FCBE-ECD9-5905-FD28BA60E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405700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dirty="0"/>
              <a:t> Single Responsibility Principle</a:t>
            </a:r>
          </a:p>
        </p:txBody>
      </p:sp>
      <p:sp>
        <p:nvSpPr>
          <p:cNvPr id="68" name="Rectangle: Rounded Corners 6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3" name="Picture 12" descr="A screenshot of a computer program&#10;&#10;Description automatically generated">
            <a:extLst>
              <a:ext uri="{FF2B5EF4-FFF2-40B4-BE49-F238E27FC236}">
                <a16:creationId xmlns:a16="http://schemas.microsoft.com/office/drawing/2014/main" id="{A06CF304-F448-87B2-9975-825980676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17" y="2139484"/>
            <a:ext cx="3563965" cy="4096512"/>
          </a:xfrm>
          <a:prstGeom prst="rect">
            <a:avLst/>
          </a:prstGeom>
        </p:spPr>
      </p:pic>
      <p:pic>
        <p:nvPicPr>
          <p:cNvPr id="6" name="Content Placeholder 5" descr="A screenshot of a computer program&#10;&#10;Description automatically generated">
            <a:extLst>
              <a:ext uri="{FF2B5EF4-FFF2-40B4-BE49-F238E27FC236}">
                <a16:creationId xmlns:a16="http://schemas.microsoft.com/office/drawing/2014/main" id="{E8265F23-1723-D41B-990A-C876938D68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44340" y="2141707"/>
            <a:ext cx="3703320" cy="4092066"/>
          </a:xfrm>
          <a:prstGeom prst="rect">
            <a:avLst/>
          </a:prstGeom>
        </p:spPr>
      </p:pic>
      <p:pic>
        <p:nvPicPr>
          <p:cNvPr id="15" name="Picture 14" descr="A screen shot of a computer program&#10;&#10;Description automatically generated">
            <a:extLst>
              <a:ext uri="{FF2B5EF4-FFF2-40B4-BE49-F238E27FC236}">
                <a16:creationId xmlns:a16="http://schemas.microsoft.com/office/drawing/2014/main" id="{92D3A7A5-0A4C-16C2-C1EE-FFF92EA77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8318" y="2425959"/>
            <a:ext cx="3771275" cy="3610947"/>
          </a:xfrm>
          <a:prstGeom prst="rect">
            <a:avLst/>
          </a:prstGeom>
        </p:spPr>
      </p:pic>
      <p:sp>
        <p:nvSpPr>
          <p:cNvPr id="3" name="TextBox 2">
            <a:extLst>
              <a:ext uri="{FF2B5EF4-FFF2-40B4-BE49-F238E27FC236}">
                <a16:creationId xmlns:a16="http://schemas.microsoft.com/office/drawing/2014/main" id="{E5AED743-4F59-53AB-51D8-F63824204367}"/>
              </a:ext>
            </a:extLst>
          </p:cNvPr>
          <p:cNvSpPr txBox="1"/>
          <p:nvPr/>
        </p:nvSpPr>
        <p:spPr>
          <a:xfrm>
            <a:off x="3808521" y="1211406"/>
            <a:ext cx="4660776" cy="646331"/>
          </a:xfrm>
          <a:prstGeom prst="rect">
            <a:avLst/>
          </a:prstGeom>
          <a:noFill/>
        </p:spPr>
        <p:txBody>
          <a:bodyPr wrap="square" rtlCol="0">
            <a:spAutoFit/>
          </a:bodyPr>
          <a:lstStyle/>
          <a:p>
            <a:pPr algn="ctr"/>
            <a:r>
              <a:rPr lang="en-US" sz="3600" dirty="0"/>
              <a:t>Example</a:t>
            </a:r>
            <a:endParaRPr lang="en-IN" sz="3600" dirty="0"/>
          </a:p>
        </p:txBody>
      </p:sp>
      <p:pic>
        <p:nvPicPr>
          <p:cNvPr id="4" name="Picture 3" descr="A red logo on a black background&#10;&#10;Description automatically generated">
            <a:extLst>
              <a:ext uri="{FF2B5EF4-FFF2-40B4-BE49-F238E27FC236}">
                <a16:creationId xmlns:a16="http://schemas.microsoft.com/office/drawing/2014/main" id="{67BFD82B-19CF-40C4-A46A-F31B86BAA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1461" y="5874166"/>
            <a:ext cx="1305445" cy="1281014"/>
          </a:xfrm>
          <a:prstGeom prst="rect">
            <a:avLst/>
          </a:prstGeom>
        </p:spPr>
      </p:pic>
    </p:spTree>
    <p:extLst>
      <p:ext uri="{BB962C8B-B14F-4D97-AF65-F5344CB8AC3E}">
        <p14:creationId xmlns:p14="http://schemas.microsoft.com/office/powerpoint/2010/main" val="384176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dirty="0"/>
              <a:t> Single Responsibility Principle</a:t>
            </a:r>
          </a:p>
        </p:txBody>
      </p:sp>
      <p:sp>
        <p:nvSpPr>
          <p:cNvPr id="68" name="Rectangle: Rounded Corners 6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1" name="Content Placeholder 10" descr="A screen shot of a computer program&#10;&#10;Description automatically generated">
            <a:extLst>
              <a:ext uri="{FF2B5EF4-FFF2-40B4-BE49-F238E27FC236}">
                <a16:creationId xmlns:a16="http://schemas.microsoft.com/office/drawing/2014/main" id="{6AE460E4-F914-ED68-0E67-E49EAE0A87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559" y="2237552"/>
            <a:ext cx="3946336" cy="3937202"/>
          </a:xfrm>
        </p:spPr>
      </p:pic>
      <p:pic>
        <p:nvPicPr>
          <p:cNvPr id="14" name="Picture 13" descr="A screenshot of a computer program&#10;&#10;Description automatically generated">
            <a:extLst>
              <a:ext uri="{FF2B5EF4-FFF2-40B4-BE49-F238E27FC236}">
                <a16:creationId xmlns:a16="http://schemas.microsoft.com/office/drawing/2014/main" id="{A9F8B6A0-34A9-67B9-2961-7A83C1836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962" y="2237552"/>
            <a:ext cx="4247769" cy="3937202"/>
          </a:xfrm>
          <a:prstGeom prst="rect">
            <a:avLst/>
          </a:prstGeom>
        </p:spPr>
      </p:pic>
      <p:sp>
        <p:nvSpPr>
          <p:cNvPr id="5" name="TextBox 4">
            <a:extLst>
              <a:ext uri="{FF2B5EF4-FFF2-40B4-BE49-F238E27FC236}">
                <a16:creationId xmlns:a16="http://schemas.microsoft.com/office/drawing/2014/main" id="{2178AD15-E747-91B6-98DD-E100B1D9C5DA}"/>
              </a:ext>
            </a:extLst>
          </p:cNvPr>
          <p:cNvSpPr txBox="1"/>
          <p:nvPr/>
        </p:nvSpPr>
        <p:spPr>
          <a:xfrm>
            <a:off x="3765612" y="1249598"/>
            <a:ext cx="4660776" cy="646331"/>
          </a:xfrm>
          <a:prstGeom prst="rect">
            <a:avLst/>
          </a:prstGeom>
          <a:noFill/>
        </p:spPr>
        <p:txBody>
          <a:bodyPr wrap="square" rtlCol="0">
            <a:spAutoFit/>
          </a:bodyPr>
          <a:lstStyle/>
          <a:p>
            <a:pPr algn="ctr"/>
            <a:r>
              <a:rPr lang="en-US" sz="3600" dirty="0"/>
              <a:t>Example</a:t>
            </a:r>
            <a:endParaRPr lang="en-IN" sz="3600" dirty="0"/>
          </a:p>
        </p:txBody>
      </p:sp>
      <p:pic>
        <p:nvPicPr>
          <p:cNvPr id="6" name="Picture 5" descr="A red logo on a black background&#10;&#10;Description automatically generated">
            <a:extLst>
              <a:ext uri="{FF2B5EF4-FFF2-40B4-BE49-F238E27FC236}">
                <a16:creationId xmlns:a16="http://schemas.microsoft.com/office/drawing/2014/main" id="{6EA191A3-1269-59A6-691E-AB6C6044B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1757434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5C460-D2B2-4B82-B762-E8722A8344A5}"/>
              </a:ext>
            </a:extLst>
          </p:cNvPr>
          <p:cNvSpPr>
            <a:spLocks noGrp="1"/>
          </p:cNvSpPr>
          <p:nvPr>
            <p:ph type="title"/>
          </p:nvPr>
        </p:nvSpPr>
        <p:spPr>
          <a:xfrm>
            <a:off x="630936" y="639520"/>
            <a:ext cx="3429000" cy="1719072"/>
          </a:xfrm>
        </p:spPr>
        <p:txBody>
          <a:bodyPr anchor="b">
            <a:normAutofit/>
          </a:bodyPr>
          <a:lstStyle/>
          <a:p>
            <a:r>
              <a:rPr lang="en-US" sz="3800" b="1" dirty="0"/>
              <a:t>Open/ Closed Principle</a:t>
            </a:r>
          </a:p>
        </p:txBody>
      </p:sp>
      <p:sp>
        <p:nvSpPr>
          <p:cNvPr id="5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30269F-C0B0-4C0F-A3ED-86D4C590DE69}"/>
              </a:ext>
            </a:extLst>
          </p:cNvPr>
          <p:cNvSpPr>
            <a:spLocks noGrp="1"/>
          </p:cNvSpPr>
          <p:nvPr>
            <p:ph idx="1"/>
          </p:nvPr>
        </p:nvSpPr>
        <p:spPr>
          <a:xfrm>
            <a:off x="142875" y="2807208"/>
            <a:ext cx="5586806" cy="3410712"/>
          </a:xfrm>
        </p:spPr>
        <p:txBody>
          <a:bodyPr anchor="t">
            <a:normAutofit/>
          </a:bodyPr>
          <a:lstStyle/>
          <a:p>
            <a:r>
              <a:rPr lang="en-US" sz="1400" b="1" dirty="0"/>
              <a:t>Definition: </a:t>
            </a:r>
            <a:r>
              <a:rPr lang="en-US" sz="1400" dirty="0"/>
              <a:t>The Open/Closed Principle states that software entities (classes, modules, functions, etc.) should be open for extension but closed for modification. This means that existing code should not be modified to add new functionality; instead, it should be extended through inheritance</a:t>
            </a:r>
            <a:r>
              <a:rPr lang="en-US" sz="1800" dirty="0"/>
              <a:t>. </a:t>
            </a:r>
          </a:p>
          <a:p>
            <a:r>
              <a:rPr lang="en-US" sz="1400" b="1" dirty="0"/>
              <a:t>Importance:</a:t>
            </a:r>
          </a:p>
          <a:p>
            <a:pPr lvl="1"/>
            <a:r>
              <a:rPr lang="en-US" sz="1400" dirty="0"/>
              <a:t>Encourages code reuse: By designing classes to be easily extensible, developers can add new features without altering existing code, promoting reuse and reducing the risk of introducing bugs.</a:t>
            </a:r>
          </a:p>
          <a:p>
            <a:pPr lvl="1"/>
            <a:r>
              <a:rPr lang="en-US" sz="1400" dirty="0"/>
              <a:t>Enhances maintainability: Because existing code remains unchanged, there's less chance of inadvertently introducing errors while making modifications.</a:t>
            </a:r>
          </a:p>
          <a:p>
            <a:pPr marL="457200" lvl="1" indent="0">
              <a:buNone/>
            </a:pPr>
            <a:endParaRPr lang="en-US" sz="1400" dirty="0"/>
          </a:p>
          <a:p>
            <a:endParaRPr lang="en-US" sz="1300" dirty="0"/>
          </a:p>
          <a:p>
            <a:endParaRPr lang="en-US" sz="1000" dirty="0"/>
          </a:p>
        </p:txBody>
      </p:sp>
      <p:pic>
        <p:nvPicPr>
          <p:cNvPr id="5" name="Picture 4" descr="A comparison of a robot&#10;&#10;Description automatically generated">
            <a:extLst>
              <a:ext uri="{FF2B5EF4-FFF2-40B4-BE49-F238E27FC236}">
                <a16:creationId xmlns:a16="http://schemas.microsoft.com/office/drawing/2014/main" id="{08B9B486-E2D7-A969-AB8F-A171A9E91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203" y="96012"/>
            <a:ext cx="5548758" cy="3162792"/>
          </a:xfrm>
          <a:prstGeom prst="rect">
            <a:avLst/>
          </a:prstGeom>
        </p:spPr>
      </p:pic>
      <p:pic>
        <p:nvPicPr>
          <p:cNvPr id="8" name="Picture 7" descr="A diagram of a mixer&#10;&#10;Description automatically generated">
            <a:extLst>
              <a:ext uri="{FF2B5EF4-FFF2-40B4-BE49-F238E27FC236}">
                <a16:creationId xmlns:a16="http://schemas.microsoft.com/office/drawing/2014/main" id="{0436D9D2-B4AA-D6F4-F058-C9103C9FA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105" y="3319269"/>
            <a:ext cx="4299679" cy="3381640"/>
          </a:xfrm>
          <a:prstGeom prst="rect">
            <a:avLst/>
          </a:prstGeom>
        </p:spPr>
      </p:pic>
      <p:pic>
        <p:nvPicPr>
          <p:cNvPr id="4" name="Picture 3" descr="A red logo on a black background&#10;&#10;Description automatically generated">
            <a:extLst>
              <a:ext uri="{FF2B5EF4-FFF2-40B4-BE49-F238E27FC236}">
                <a16:creationId xmlns:a16="http://schemas.microsoft.com/office/drawing/2014/main" id="{517463BA-D30F-573C-A0DC-97F635BD6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837" y="5687109"/>
            <a:ext cx="1496069" cy="1468071"/>
          </a:xfrm>
          <a:prstGeom prst="rect">
            <a:avLst/>
          </a:prstGeom>
        </p:spPr>
      </p:pic>
    </p:spTree>
    <p:extLst>
      <p:ext uri="{BB962C8B-B14F-4D97-AF65-F5344CB8AC3E}">
        <p14:creationId xmlns:p14="http://schemas.microsoft.com/office/powerpoint/2010/main" val="194385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584</TotalTime>
  <Words>706</Words>
  <Application>Microsoft Office PowerPoint</Application>
  <PresentationFormat>Widescreen</PresentationFormat>
  <Paragraphs>66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Next LT Pro</vt:lpstr>
      <vt:lpstr>Calibri</vt:lpstr>
      <vt:lpstr>Calibri Light</vt:lpstr>
      <vt:lpstr>Office 2013 - 2022 Theme</vt:lpstr>
      <vt:lpstr>PowerPoint Presentation</vt:lpstr>
      <vt:lpstr>Agenda</vt:lpstr>
      <vt:lpstr>Programming Paradigms </vt:lpstr>
      <vt:lpstr>PowerPoint Presentation</vt:lpstr>
      <vt:lpstr>Single Responsibility Principle</vt:lpstr>
      <vt:lpstr>Violating Single Responsibility Principle</vt:lpstr>
      <vt:lpstr> Single Responsibility Principle</vt:lpstr>
      <vt:lpstr> Single Responsibility Principle</vt:lpstr>
      <vt:lpstr>Open/ Closed Principle</vt:lpstr>
      <vt:lpstr>Open/Close Principle</vt:lpstr>
      <vt:lpstr>Lisko Substitution Principle</vt:lpstr>
      <vt:lpstr>Violating  Lisko Substitution Principle</vt:lpstr>
      <vt:lpstr> Lisko Substitution Principle</vt:lpstr>
      <vt:lpstr>Interface Segregation Principle</vt:lpstr>
      <vt:lpstr>Violating  Interface Segregation Principle</vt:lpstr>
      <vt:lpstr>Interface Segregation Principle</vt:lpstr>
      <vt:lpstr>Dependency Inversion Principle</vt:lpstr>
      <vt:lpstr>Violating  Dependency Inversion Principle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Meghavi K. Mehta</dc:creator>
  <cp:lastModifiedBy>Rahul P. Timmbaliya</cp:lastModifiedBy>
  <cp:revision>2</cp:revision>
  <dcterms:created xsi:type="dcterms:W3CDTF">2019-04-29T08:33:45Z</dcterms:created>
  <dcterms:modified xsi:type="dcterms:W3CDTF">2024-05-07T09:34:58Z</dcterms:modified>
</cp:coreProperties>
</file>